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7" r:id="rId2"/>
    <p:sldId id="258" r:id="rId3"/>
    <p:sldId id="271" r:id="rId4"/>
    <p:sldId id="290" r:id="rId5"/>
    <p:sldId id="291" r:id="rId6"/>
    <p:sldId id="260" r:id="rId7"/>
    <p:sldId id="284" r:id="rId8"/>
    <p:sldId id="286" r:id="rId9"/>
    <p:sldId id="285" r:id="rId10"/>
    <p:sldId id="292" r:id="rId11"/>
    <p:sldId id="295" r:id="rId12"/>
    <p:sldId id="297" r:id="rId13"/>
    <p:sldId id="298" r:id="rId14"/>
    <p:sldId id="299" r:id="rId15"/>
    <p:sldId id="301" r:id="rId16"/>
    <p:sldId id="303" r:id="rId17"/>
    <p:sldId id="304" r:id="rId18"/>
    <p:sldId id="302" r:id="rId19"/>
    <p:sldId id="324" r:id="rId20"/>
    <p:sldId id="305" r:id="rId21"/>
    <p:sldId id="280" r:id="rId22"/>
    <p:sldId id="306" r:id="rId23"/>
    <p:sldId id="294" r:id="rId24"/>
    <p:sldId id="288" r:id="rId25"/>
    <p:sldId id="287" r:id="rId26"/>
    <p:sldId id="296" r:id="rId27"/>
    <p:sldId id="307" r:id="rId28"/>
    <p:sldId id="323" r:id="rId29"/>
    <p:sldId id="310" r:id="rId30"/>
    <p:sldId id="282" r:id="rId31"/>
    <p:sldId id="309" r:id="rId32"/>
    <p:sldId id="311" r:id="rId33"/>
    <p:sldId id="289" r:id="rId34"/>
    <p:sldId id="261" r:id="rId35"/>
    <p:sldId id="313" r:id="rId36"/>
    <p:sldId id="315" r:id="rId37"/>
    <p:sldId id="264" r:id="rId38"/>
    <p:sldId id="273" r:id="rId39"/>
    <p:sldId id="272" r:id="rId40"/>
    <p:sldId id="263" r:id="rId41"/>
    <p:sldId id="268" r:id="rId42"/>
    <p:sldId id="270" r:id="rId43"/>
    <p:sldId id="256" r:id="rId44"/>
    <p:sldId id="275" r:id="rId45"/>
    <p:sldId id="267" r:id="rId46"/>
    <p:sldId id="278" r:id="rId47"/>
    <p:sldId id="281" r:id="rId48"/>
    <p:sldId id="312" r:id="rId49"/>
    <p:sldId id="274" r:id="rId50"/>
    <p:sldId id="279" r:id="rId51"/>
    <p:sldId id="314" r:id="rId52"/>
    <p:sldId id="325" r:id="rId53"/>
    <p:sldId id="316" r:id="rId54"/>
    <p:sldId id="317" r:id="rId55"/>
    <p:sldId id="318" r:id="rId56"/>
    <p:sldId id="319" r:id="rId57"/>
    <p:sldId id="320" r:id="rId58"/>
    <p:sldId id="321" r:id="rId59"/>
    <p:sldId id="322" r:id="rId60"/>
  </p:sldIdLst>
  <p:sldSz cx="12192000" cy="6858000"/>
  <p:notesSz cx="6858000" cy="1485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D75A41-5F7E-8110-7CE7-42165DDA5567}" v="241" dt="2020-08-21T20:19:11.972"/>
    <p1510:client id="{11B7356F-B828-A804-ABEF-5EAA8B3BD77E}" v="815" dt="2020-08-17T19:47:25.518"/>
    <p1510:client id="{36AFF273-9822-B41A-D473-F3842A7F1D76}" v="512" dt="2020-08-20T17:53:06.902"/>
    <p1510:client id="{41D7C336-DED3-4CA6-E328-FA62F0B3B298}" v="1041" dt="2020-08-22T01:19:20.490"/>
    <p1510:client id="{55CFE65B-C48A-B50B-D6D1-77F65DE2EE6B}" v="2851" dt="2020-08-20T23:46:48.632"/>
    <p1510:client id="{6F434B8E-56E4-8F2E-5775-BD4F32C3686C}" v="1" dt="2020-08-16T14:38:30.482"/>
    <p1510:client id="{71ED2B6D-2720-C502-040C-11AADB1068F6}" v="28" dt="2020-08-20T17:02:52.789"/>
    <p1510:client id="{784B99D1-5D4C-08CD-7E7E-50370C7F4488}" v="90" dt="2020-08-21T20:25:38.696"/>
    <p1510:client id="{7A9BF55A-47FF-4AFF-E94F-5FB2568391AB}" v="43" dt="2020-08-22T12:53:29.044"/>
    <p1510:client id="{895C82B0-F55F-4962-3A08-89E90B4F9582}" v="232" dt="2020-08-20T19:07:04.532"/>
    <p1510:client id="{A9205B92-5083-9812-9105-5C6B76E493FA}" v="1963" dt="2020-08-21T01:39:01.426"/>
    <p1510:client id="{C6B64F16-CFB2-374F-F4CD-27BFCF90F066}" v="189" dt="2020-08-21T18:46:46.230"/>
    <p1510:client id="{CB144754-ED54-BDBD-C15D-1C7A39DC03F9}" v="28" dt="2020-08-22T00:11:50.631"/>
    <p1510:client id="{E3510D1F-EFF5-EA27-B461-8B4E04BA05EF}" v="19" dt="2020-08-16T14:36:54.584"/>
    <p1510:client id="{F82FAD17-D7A6-F7B2-2701-19057C1B5538}" v="288" dt="2020-08-20T17:17:42.7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127" autoAdjust="0"/>
  </p:normalViewPr>
  <p:slideViewPr>
    <p:cSldViewPr snapToGrid="0">
      <p:cViewPr>
        <p:scale>
          <a:sx n="41" d="100"/>
          <a:sy n="41" d="100"/>
        </p:scale>
        <p:origin x="160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6C53D6-E671-4913-9B37-3B13E7BAEDFC}"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01022453-B4FA-44DC-89D0-5F63A797201D}">
      <dgm:prSet phldrT="[Text]" phldr="0"/>
      <dgm:spPr/>
      <dgm:t>
        <a:bodyPr/>
        <a:lstStyle/>
        <a:p>
          <a:pPr rtl="0"/>
          <a:r>
            <a:rPr lang="en-US">
              <a:latin typeface="Calibri Light" panose="020F0302020204030204"/>
            </a:rPr>
            <a:t>All water fountains are temporarily </a:t>
          </a:r>
          <a:r>
            <a:rPr lang="en-US" b="0" i="0" u="none" strike="noStrike" cap="none" baseline="0" noProof="0">
              <a:latin typeface="Calibri Light"/>
              <a:cs typeface="Calibri Light"/>
            </a:rPr>
            <a:t> turned off</a:t>
          </a:r>
          <a:r>
            <a:rPr lang="en-US">
              <a:latin typeface="Calibri Light" panose="020F0302020204030204"/>
            </a:rPr>
            <a:t> </a:t>
          </a:r>
          <a:endParaRPr lang="en-US" b="0" i="0" u="none" strike="noStrike" cap="none" baseline="0" noProof="0">
            <a:latin typeface="Calibri Light"/>
            <a:cs typeface="Calibri Light"/>
          </a:endParaRPr>
        </a:p>
      </dgm:t>
    </dgm:pt>
    <dgm:pt modelId="{B411D830-17FF-4651-966F-159AE5328D20}" type="parTrans" cxnId="{D35DD000-120D-4421-8016-CB77DA7843AB}">
      <dgm:prSet/>
      <dgm:spPr/>
      <dgm:t>
        <a:bodyPr/>
        <a:lstStyle/>
        <a:p>
          <a:endParaRPr lang="en-US"/>
        </a:p>
      </dgm:t>
    </dgm:pt>
    <dgm:pt modelId="{F3A660E2-6F63-416A-B0C1-DEEC81DAC057}" type="sibTrans" cxnId="{D35DD000-120D-4421-8016-CB77DA7843AB}">
      <dgm:prSet/>
      <dgm:spPr/>
      <dgm:t>
        <a:bodyPr/>
        <a:lstStyle/>
        <a:p>
          <a:endParaRPr lang="en-US"/>
        </a:p>
      </dgm:t>
    </dgm:pt>
    <dgm:pt modelId="{5A730C92-989F-4285-9B80-60786EFA35C1}">
      <dgm:prSet phldrT="[Text]" phldr="0"/>
      <dgm:spPr/>
      <dgm:t>
        <a:bodyPr/>
        <a:lstStyle/>
        <a:p>
          <a:pPr rtl="0"/>
          <a:r>
            <a:rPr lang="en-US">
              <a:latin typeface="Calibri Light" panose="020F0302020204030204"/>
            </a:rPr>
            <a:t> Please send your child to school daily with a few bottles of water</a:t>
          </a:r>
          <a:endParaRPr lang="en-US"/>
        </a:p>
      </dgm:t>
    </dgm:pt>
    <dgm:pt modelId="{8AE8530E-FDFD-4495-82FD-2130B42F503C}" type="parTrans" cxnId="{B8CBF66D-A198-4BB7-A1B9-561DEA055BA9}">
      <dgm:prSet/>
      <dgm:spPr/>
      <dgm:t>
        <a:bodyPr/>
        <a:lstStyle/>
        <a:p>
          <a:endParaRPr lang="en-US"/>
        </a:p>
      </dgm:t>
    </dgm:pt>
    <dgm:pt modelId="{1DD4DCA1-2620-4C41-A1B3-037012DE273B}" type="sibTrans" cxnId="{B8CBF66D-A198-4BB7-A1B9-561DEA055BA9}">
      <dgm:prSet/>
      <dgm:spPr/>
      <dgm:t>
        <a:bodyPr/>
        <a:lstStyle/>
        <a:p>
          <a:endParaRPr lang="en-US"/>
        </a:p>
      </dgm:t>
    </dgm:pt>
    <dgm:pt modelId="{D46729DA-C8D8-4F3F-9B96-13E92C7AD4F8}">
      <dgm:prSet phldrT="[Text]" phldr="0"/>
      <dgm:spPr/>
      <dgm:t>
        <a:bodyPr/>
        <a:lstStyle/>
        <a:p>
          <a:pPr rtl="0"/>
          <a:r>
            <a:rPr lang="en-US">
              <a:latin typeface="Calibri Light" panose="020F0302020204030204"/>
            </a:rPr>
            <a:t>Label all water bottles with your child's name</a:t>
          </a:r>
          <a:endParaRPr lang="en-US"/>
        </a:p>
      </dgm:t>
    </dgm:pt>
    <dgm:pt modelId="{524C6ED4-A335-47BA-8447-491310F42F5B}" type="parTrans" cxnId="{CE968377-90CB-4805-813C-827C66A460AA}">
      <dgm:prSet/>
      <dgm:spPr/>
      <dgm:t>
        <a:bodyPr/>
        <a:lstStyle/>
        <a:p>
          <a:endParaRPr lang="en-US"/>
        </a:p>
      </dgm:t>
    </dgm:pt>
    <dgm:pt modelId="{5B6773E0-61AF-4C30-9BC3-FE64B01C4E0E}" type="sibTrans" cxnId="{CE968377-90CB-4805-813C-827C66A460AA}">
      <dgm:prSet/>
      <dgm:spPr/>
      <dgm:t>
        <a:bodyPr/>
        <a:lstStyle/>
        <a:p>
          <a:endParaRPr lang="en-US"/>
        </a:p>
      </dgm:t>
    </dgm:pt>
    <dgm:pt modelId="{EFD96AE3-743F-4468-920A-E6A0504CFE5C}" type="pres">
      <dgm:prSet presAssocID="{8D6C53D6-E671-4913-9B37-3B13E7BAEDFC}" presName="vert0" presStyleCnt="0">
        <dgm:presLayoutVars>
          <dgm:dir/>
          <dgm:animOne val="branch"/>
          <dgm:animLvl val="lvl"/>
        </dgm:presLayoutVars>
      </dgm:prSet>
      <dgm:spPr/>
    </dgm:pt>
    <dgm:pt modelId="{556DD379-259A-4D42-A43E-43BDBE686276}" type="pres">
      <dgm:prSet presAssocID="{01022453-B4FA-44DC-89D0-5F63A797201D}" presName="thickLine" presStyleLbl="alignNode1" presStyleIdx="0" presStyleCnt="3"/>
      <dgm:spPr/>
    </dgm:pt>
    <dgm:pt modelId="{F32F5E24-C102-4554-AB96-5A9A2CE76045}" type="pres">
      <dgm:prSet presAssocID="{01022453-B4FA-44DC-89D0-5F63A797201D}" presName="horz1" presStyleCnt="0"/>
      <dgm:spPr/>
    </dgm:pt>
    <dgm:pt modelId="{B4EF15C3-1F24-4EAF-877D-80E6F860E52A}" type="pres">
      <dgm:prSet presAssocID="{01022453-B4FA-44DC-89D0-5F63A797201D}" presName="tx1" presStyleLbl="revTx" presStyleIdx="0" presStyleCnt="3"/>
      <dgm:spPr/>
    </dgm:pt>
    <dgm:pt modelId="{863D36B4-9633-4959-8FE9-F87982E3CD9C}" type="pres">
      <dgm:prSet presAssocID="{01022453-B4FA-44DC-89D0-5F63A797201D}" presName="vert1" presStyleCnt="0"/>
      <dgm:spPr/>
    </dgm:pt>
    <dgm:pt modelId="{83533904-52EA-411A-9D89-49A6BD6F1488}" type="pres">
      <dgm:prSet presAssocID="{5A730C92-989F-4285-9B80-60786EFA35C1}" presName="thickLine" presStyleLbl="alignNode1" presStyleIdx="1" presStyleCnt="3"/>
      <dgm:spPr/>
    </dgm:pt>
    <dgm:pt modelId="{3290A0A8-FDC8-4B44-9215-A59832F04FF9}" type="pres">
      <dgm:prSet presAssocID="{5A730C92-989F-4285-9B80-60786EFA35C1}" presName="horz1" presStyleCnt="0"/>
      <dgm:spPr/>
    </dgm:pt>
    <dgm:pt modelId="{871EA6F7-4E44-43EB-A307-3BBFD7B35CB5}" type="pres">
      <dgm:prSet presAssocID="{5A730C92-989F-4285-9B80-60786EFA35C1}" presName="tx1" presStyleLbl="revTx" presStyleIdx="1" presStyleCnt="3"/>
      <dgm:spPr/>
    </dgm:pt>
    <dgm:pt modelId="{03FF7145-68F8-4417-BCEF-A447C828EF44}" type="pres">
      <dgm:prSet presAssocID="{5A730C92-989F-4285-9B80-60786EFA35C1}" presName="vert1" presStyleCnt="0"/>
      <dgm:spPr/>
    </dgm:pt>
    <dgm:pt modelId="{85A1D03F-8F1C-47EF-8DEE-6335016C1A67}" type="pres">
      <dgm:prSet presAssocID="{D46729DA-C8D8-4F3F-9B96-13E92C7AD4F8}" presName="thickLine" presStyleLbl="alignNode1" presStyleIdx="2" presStyleCnt="3"/>
      <dgm:spPr/>
    </dgm:pt>
    <dgm:pt modelId="{DA17FEEB-39EE-4AB5-83BE-78718F333682}" type="pres">
      <dgm:prSet presAssocID="{D46729DA-C8D8-4F3F-9B96-13E92C7AD4F8}" presName="horz1" presStyleCnt="0"/>
      <dgm:spPr/>
    </dgm:pt>
    <dgm:pt modelId="{50BC4DDF-57F9-453B-81A0-149553D7599E}" type="pres">
      <dgm:prSet presAssocID="{D46729DA-C8D8-4F3F-9B96-13E92C7AD4F8}" presName="tx1" presStyleLbl="revTx" presStyleIdx="2" presStyleCnt="3"/>
      <dgm:spPr/>
    </dgm:pt>
    <dgm:pt modelId="{28E157E7-51A1-4BDF-B69E-6D0AB5EB3F4D}" type="pres">
      <dgm:prSet presAssocID="{D46729DA-C8D8-4F3F-9B96-13E92C7AD4F8}" presName="vert1" presStyleCnt="0"/>
      <dgm:spPr/>
    </dgm:pt>
  </dgm:ptLst>
  <dgm:cxnLst>
    <dgm:cxn modelId="{D35DD000-120D-4421-8016-CB77DA7843AB}" srcId="{8D6C53D6-E671-4913-9B37-3B13E7BAEDFC}" destId="{01022453-B4FA-44DC-89D0-5F63A797201D}" srcOrd="0" destOrd="0" parTransId="{B411D830-17FF-4651-966F-159AE5328D20}" sibTransId="{F3A660E2-6F63-416A-B0C1-DEEC81DAC057}"/>
    <dgm:cxn modelId="{02283D31-C26E-4895-97D5-7D12AA666180}" type="presOf" srcId="{8D6C53D6-E671-4913-9B37-3B13E7BAEDFC}" destId="{EFD96AE3-743F-4468-920A-E6A0504CFE5C}" srcOrd="0" destOrd="0" presId="urn:microsoft.com/office/officeart/2008/layout/LinedList"/>
    <dgm:cxn modelId="{B8CBF66D-A198-4BB7-A1B9-561DEA055BA9}" srcId="{8D6C53D6-E671-4913-9B37-3B13E7BAEDFC}" destId="{5A730C92-989F-4285-9B80-60786EFA35C1}" srcOrd="1" destOrd="0" parTransId="{8AE8530E-FDFD-4495-82FD-2130B42F503C}" sibTransId="{1DD4DCA1-2620-4C41-A1B3-037012DE273B}"/>
    <dgm:cxn modelId="{CE968377-90CB-4805-813C-827C66A460AA}" srcId="{8D6C53D6-E671-4913-9B37-3B13E7BAEDFC}" destId="{D46729DA-C8D8-4F3F-9B96-13E92C7AD4F8}" srcOrd="2" destOrd="0" parTransId="{524C6ED4-A335-47BA-8447-491310F42F5B}" sibTransId="{5B6773E0-61AF-4C30-9BC3-FE64B01C4E0E}"/>
    <dgm:cxn modelId="{B158CA7D-3C9C-4ABC-B1B0-DAF8836AC553}" type="presOf" srcId="{01022453-B4FA-44DC-89D0-5F63A797201D}" destId="{B4EF15C3-1F24-4EAF-877D-80E6F860E52A}" srcOrd="0" destOrd="0" presId="urn:microsoft.com/office/officeart/2008/layout/LinedList"/>
    <dgm:cxn modelId="{270FA984-B8B6-4FF2-BE5B-7CE520B4DB35}" type="presOf" srcId="{5A730C92-989F-4285-9B80-60786EFA35C1}" destId="{871EA6F7-4E44-43EB-A307-3BBFD7B35CB5}" srcOrd="0" destOrd="0" presId="urn:microsoft.com/office/officeart/2008/layout/LinedList"/>
    <dgm:cxn modelId="{D46C06DD-E788-4277-B745-9CE0F08E05F7}" type="presOf" srcId="{D46729DA-C8D8-4F3F-9B96-13E92C7AD4F8}" destId="{50BC4DDF-57F9-453B-81A0-149553D7599E}" srcOrd="0" destOrd="0" presId="urn:microsoft.com/office/officeart/2008/layout/LinedList"/>
    <dgm:cxn modelId="{3DEB6720-8048-4111-B474-A1E41BE20A08}" type="presParOf" srcId="{EFD96AE3-743F-4468-920A-E6A0504CFE5C}" destId="{556DD379-259A-4D42-A43E-43BDBE686276}" srcOrd="0" destOrd="0" presId="urn:microsoft.com/office/officeart/2008/layout/LinedList"/>
    <dgm:cxn modelId="{B0F91021-3976-44E2-B342-AB953A497D8D}" type="presParOf" srcId="{EFD96AE3-743F-4468-920A-E6A0504CFE5C}" destId="{F32F5E24-C102-4554-AB96-5A9A2CE76045}" srcOrd="1" destOrd="0" presId="urn:microsoft.com/office/officeart/2008/layout/LinedList"/>
    <dgm:cxn modelId="{9BF8C76D-F762-4DF9-BEF8-4444DD917ECB}" type="presParOf" srcId="{F32F5E24-C102-4554-AB96-5A9A2CE76045}" destId="{B4EF15C3-1F24-4EAF-877D-80E6F860E52A}" srcOrd="0" destOrd="0" presId="urn:microsoft.com/office/officeart/2008/layout/LinedList"/>
    <dgm:cxn modelId="{52D94E8F-2967-437D-AA5D-149D89F16CCB}" type="presParOf" srcId="{F32F5E24-C102-4554-AB96-5A9A2CE76045}" destId="{863D36B4-9633-4959-8FE9-F87982E3CD9C}" srcOrd="1" destOrd="0" presId="urn:microsoft.com/office/officeart/2008/layout/LinedList"/>
    <dgm:cxn modelId="{C8BCA518-6625-499F-B14B-A0269CD3C5F2}" type="presParOf" srcId="{EFD96AE3-743F-4468-920A-E6A0504CFE5C}" destId="{83533904-52EA-411A-9D89-49A6BD6F1488}" srcOrd="2" destOrd="0" presId="urn:microsoft.com/office/officeart/2008/layout/LinedList"/>
    <dgm:cxn modelId="{62AAEC77-8230-4FB3-A49A-6FEAD0B2CA03}" type="presParOf" srcId="{EFD96AE3-743F-4468-920A-E6A0504CFE5C}" destId="{3290A0A8-FDC8-4B44-9215-A59832F04FF9}" srcOrd="3" destOrd="0" presId="urn:microsoft.com/office/officeart/2008/layout/LinedList"/>
    <dgm:cxn modelId="{396EB52C-8566-4114-A7D3-C08664A6F59C}" type="presParOf" srcId="{3290A0A8-FDC8-4B44-9215-A59832F04FF9}" destId="{871EA6F7-4E44-43EB-A307-3BBFD7B35CB5}" srcOrd="0" destOrd="0" presId="urn:microsoft.com/office/officeart/2008/layout/LinedList"/>
    <dgm:cxn modelId="{A86ED996-C58C-4157-B13E-D97C23B469D6}" type="presParOf" srcId="{3290A0A8-FDC8-4B44-9215-A59832F04FF9}" destId="{03FF7145-68F8-4417-BCEF-A447C828EF44}" srcOrd="1" destOrd="0" presId="urn:microsoft.com/office/officeart/2008/layout/LinedList"/>
    <dgm:cxn modelId="{2C95F3C4-45AC-402D-9C9E-0486C91BF3F0}" type="presParOf" srcId="{EFD96AE3-743F-4468-920A-E6A0504CFE5C}" destId="{85A1D03F-8F1C-47EF-8DEE-6335016C1A67}" srcOrd="4" destOrd="0" presId="urn:microsoft.com/office/officeart/2008/layout/LinedList"/>
    <dgm:cxn modelId="{85ED97DE-D348-456C-AFFE-2128FCFF9C69}" type="presParOf" srcId="{EFD96AE3-743F-4468-920A-E6A0504CFE5C}" destId="{DA17FEEB-39EE-4AB5-83BE-78718F333682}" srcOrd="5" destOrd="0" presId="urn:microsoft.com/office/officeart/2008/layout/LinedList"/>
    <dgm:cxn modelId="{E93BEDF2-3F97-4B2C-A26F-8C1636A66775}" type="presParOf" srcId="{DA17FEEB-39EE-4AB5-83BE-78718F333682}" destId="{50BC4DDF-57F9-453B-81A0-149553D7599E}" srcOrd="0" destOrd="0" presId="urn:microsoft.com/office/officeart/2008/layout/LinedList"/>
    <dgm:cxn modelId="{8F5765E1-9C93-474E-AC6E-30895F53F0AB}" type="presParOf" srcId="{DA17FEEB-39EE-4AB5-83BE-78718F333682}" destId="{28E157E7-51A1-4BDF-B69E-6D0AB5EB3F4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954706-DC05-4EE5-A81F-7376C623C58D}"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FBE9546D-D173-48BF-93BA-1FDBCCB61D6F}">
      <dgm:prSet/>
      <dgm:spPr/>
      <dgm:t>
        <a:bodyPr/>
        <a:lstStyle/>
        <a:p>
          <a:r>
            <a:rPr lang="en-US"/>
            <a:t>ZOOM LINKS</a:t>
          </a:r>
        </a:p>
      </dgm:t>
    </dgm:pt>
    <dgm:pt modelId="{BA1A3BA4-338E-4FBC-B4E0-07A834E3B54E}" type="parTrans" cxnId="{B6A23484-884B-486F-9961-E15BF3A242A5}">
      <dgm:prSet/>
      <dgm:spPr/>
      <dgm:t>
        <a:bodyPr/>
        <a:lstStyle/>
        <a:p>
          <a:endParaRPr lang="en-US"/>
        </a:p>
      </dgm:t>
    </dgm:pt>
    <dgm:pt modelId="{60D963B1-DFAE-47A3-A4A3-DB2D828BB909}" type="sibTrans" cxnId="{B6A23484-884B-486F-9961-E15BF3A242A5}">
      <dgm:prSet/>
      <dgm:spPr/>
      <dgm:t>
        <a:bodyPr/>
        <a:lstStyle/>
        <a:p>
          <a:endParaRPr lang="en-US"/>
        </a:p>
      </dgm:t>
    </dgm:pt>
    <dgm:pt modelId="{19877F2D-1235-4CA0-89D6-D24024CEF107}">
      <dgm:prSet/>
      <dgm:spPr/>
      <dgm:t>
        <a:bodyPr/>
        <a:lstStyle/>
        <a:p>
          <a:r>
            <a:rPr lang="en-US"/>
            <a:t>Simutaneous Classroom Instruciotn</a:t>
          </a:r>
        </a:p>
      </dgm:t>
    </dgm:pt>
    <dgm:pt modelId="{20EC4A9D-8D8E-4409-9E76-9778336AEBC3}" type="parTrans" cxnId="{9FD714C6-6FD6-4D06-B392-1112BC8E0E3E}">
      <dgm:prSet/>
      <dgm:spPr/>
      <dgm:t>
        <a:bodyPr/>
        <a:lstStyle/>
        <a:p>
          <a:endParaRPr lang="en-US"/>
        </a:p>
      </dgm:t>
    </dgm:pt>
    <dgm:pt modelId="{693C0D3E-4A48-41C9-A1CD-6E32E4FBD721}" type="sibTrans" cxnId="{9FD714C6-6FD6-4D06-B392-1112BC8E0E3E}">
      <dgm:prSet/>
      <dgm:spPr/>
      <dgm:t>
        <a:bodyPr/>
        <a:lstStyle/>
        <a:p>
          <a:endParaRPr lang="en-US"/>
        </a:p>
      </dgm:t>
    </dgm:pt>
    <dgm:pt modelId="{DD9A2CEF-50C4-4329-83C8-66DBB0B3844D}">
      <dgm:prSet/>
      <dgm:spPr/>
      <dgm:t>
        <a:bodyPr/>
        <a:lstStyle/>
        <a:p>
          <a:r>
            <a:rPr lang="en-US">
              <a:latin typeface="Calibri Light" panose="020F0302020204030204"/>
            </a:rPr>
            <a:t>Interact</a:t>
          </a:r>
          <a:r>
            <a:rPr lang="en-US"/>
            <a:t> with peers</a:t>
          </a:r>
        </a:p>
      </dgm:t>
    </dgm:pt>
    <dgm:pt modelId="{41CD626E-EFCC-493A-B5B0-F5C9C9ED2B2F}" type="parTrans" cxnId="{4D416768-CAED-4612-A7F1-879411F77358}">
      <dgm:prSet/>
      <dgm:spPr/>
      <dgm:t>
        <a:bodyPr/>
        <a:lstStyle/>
        <a:p>
          <a:endParaRPr lang="en-US"/>
        </a:p>
      </dgm:t>
    </dgm:pt>
    <dgm:pt modelId="{21F05047-2B1B-48E0-8076-EA06A7DA892D}" type="sibTrans" cxnId="{4D416768-CAED-4612-A7F1-879411F77358}">
      <dgm:prSet/>
      <dgm:spPr/>
      <dgm:t>
        <a:bodyPr/>
        <a:lstStyle/>
        <a:p>
          <a:endParaRPr lang="en-US"/>
        </a:p>
      </dgm:t>
    </dgm:pt>
    <dgm:pt modelId="{5F95D282-9858-475D-867B-687B29CBA02B}">
      <dgm:prSet/>
      <dgm:spPr/>
      <dgm:t>
        <a:bodyPr/>
        <a:lstStyle/>
        <a:p>
          <a:r>
            <a:rPr lang="en-US"/>
            <a:t>Morning meeting schoolwide (link)</a:t>
          </a:r>
        </a:p>
      </dgm:t>
    </dgm:pt>
    <dgm:pt modelId="{57F87758-02D0-4A66-97A1-321ECC311970}" type="parTrans" cxnId="{77666D27-36F6-4E9A-AFD5-9C0A0D380D62}">
      <dgm:prSet/>
      <dgm:spPr/>
      <dgm:t>
        <a:bodyPr/>
        <a:lstStyle/>
        <a:p>
          <a:endParaRPr lang="en-US"/>
        </a:p>
      </dgm:t>
    </dgm:pt>
    <dgm:pt modelId="{D2C06BB7-E95C-4DE6-8CFA-3DE495BD302F}" type="sibTrans" cxnId="{77666D27-36F6-4E9A-AFD5-9C0A0D380D62}">
      <dgm:prSet/>
      <dgm:spPr/>
      <dgm:t>
        <a:bodyPr/>
        <a:lstStyle/>
        <a:p>
          <a:endParaRPr lang="en-US"/>
        </a:p>
      </dgm:t>
    </dgm:pt>
    <dgm:pt modelId="{08E2F9CB-AD7A-4BF8-A864-10BBE8E09EF2}">
      <dgm:prSet/>
      <dgm:spPr/>
      <dgm:t>
        <a:bodyPr/>
        <a:lstStyle/>
        <a:p>
          <a:r>
            <a:rPr lang="en-US"/>
            <a:t>Uniform required</a:t>
          </a:r>
        </a:p>
      </dgm:t>
    </dgm:pt>
    <dgm:pt modelId="{4F723ED7-D72C-4A74-88E9-7BE555836D9D}" type="parTrans" cxnId="{39454DB3-404B-4688-9140-2AA858AECAF4}">
      <dgm:prSet/>
      <dgm:spPr/>
      <dgm:t>
        <a:bodyPr/>
        <a:lstStyle/>
        <a:p>
          <a:endParaRPr lang="en-US"/>
        </a:p>
      </dgm:t>
    </dgm:pt>
    <dgm:pt modelId="{16C340CB-637F-43DB-8914-9C72991AF5FB}" type="sibTrans" cxnId="{39454DB3-404B-4688-9140-2AA858AECAF4}">
      <dgm:prSet/>
      <dgm:spPr/>
      <dgm:t>
        <a:bodyPr/>
        <a:lstStyle/>
        <a:p>
          <a:endParaRPr lang="en-US"/>
        </a:p>
      </dgm:t>
    </dgm:pt>
    <dgm:pt modelId="{13788AD0-BB99-469E-851F-53EB44C1390A}">
      <dgm:prSet/>
      <dgm:spPr/>
      <dgm:t>
        <a:bodyPr/>
        <a:lstStyle/>
        <a:p>
          <a:r>
            <a:rPr lang="en-US"/>
            <a:t>Parents are not to interact during these </a:t>
          </a:r>
          <a:r>
            <a:rPr lang="en-US">
              <a:latin typeface="Calibri Light" panose="020F0302020204030204"/>
            </a:rPr>
            <a:t>classes</a:t>
          </a:r>
          <a:endParaRPr lang="en-US"/>
        </a:p>
      </dgm:t>
    </dgm:pt>
    <dgm:pt modelId="{F45D53EE-2058-46D5-B053-3D3E7B96740A}" type="parTrans" cxnId="{50A7EEEC-9F95-4B24-9BD4-E7B539FA2244}">
      <dgm:prSet/>
      <dgm:spPr/>
      <dgm:t>
        <a:bodyPr/>
        <a:lstStyle/>
        <a:p>
          <a:endParaRPr lang="en-US"/>
        </a:p>
      </dgm:t>
    </dgm:pt>
    <dgm:pt modelId="{457284C3-211A-4E45-8903-4BC363084A9B}" type="sibTrans" cxnId="{50A7EEEC-9F95-4B24-9BD4-E7B539FA2244}">
      <dgm:prSet/>
      <dgm:spPr/>
      <dgm:t>
        <a:bodyPr/>
        <a:lstStyle/>
        <a:p>
          <a:endParaRPr lang="en-US"/>
        </a:p>
      </dgm:t>
    </dgm:pt>
    <dgm:pt modelId="{07D41A2C-B292-4B76-AE35-B42C5C21C136}">
      <dgm:prSet phldr="0"/>
      <dgm:spPr/>
      <dgm:t>
        <a:bodyPr/>
        <a:lstStyle/>
        <a:p>
          <a:pPr rtl="0"/>
          <a:r>
            <a:rPr lang="en-US">
              <a:latin typeface="Calibri Light" panose="020F0302020204030204"/>
            </a:rPr>
            <a:t>Should you have a question, please call or email the teacher</a:t>
          </a:r>
        </a:p>
      </dgm:t>
    </dgm:pt>
    <dgm:pt modelId="{E248D871-96E5-4565-931A-888190B3830E}" type="parTrans" cxnId="{BE535DCE-39CC-40D6-9110-B1479ED41F84}">
      <dgm:prSet/>
      <dgm:spPr/>
    </dgm:pt>
    <dgm:pt modelId="{4F38C6B0-EC23-4D20-AEEA-BC6EE23D0274}" type="sibTrans" cxnId="{BE535DCE-39CC-40D6-9110-B1479ED41F84}">
      <dgm:prSet/>
      <dgm:spPr/>
    </dgm:pt>
    <dgm:pt modelId="{5FB39ED8-483B-445F-AABF-57D51C01697F}" type="pres">
      <dgm:prSet presAssocID="{35954706-DC05-4EE5-A81F-7376C623C58D}" presName="Name0" presStyleCnt="0">
        <dgm:presLayoutVars>
          <dgm:dir/>
          <dgm:resizeHandles val="exact"/>
        </dgm:presLayoutVars>
      </dgm:prSet>
      <dgm:spPr/>
    </dgm:pt>
    <dgm:pt modelId="{D3A0D411-B6F3-442E-A564-E6D34E1D2FE8}" type="pres">
      <dgm:prSet presAssocID="{FBE9546D-D173-48BF-93BA-1FDBCCB61D6F}" presName="node" presStyleLbl="node1" presStyleIdx="0" presStyleCnt="7">
        <dgm:presLayoutVars>
          <dgm:bulletEnabled val="1"/>
        </dgm:presLayoutVars>
      </dgm:prSet>
      <dgm:spPr/>
    </dgm:pt>
    <dgm:pt modelId="{F62CD434-5D75-47A3-8D5B-9B7EF2DFCF62}" type="pres">
      <dgm:prSet presAssocID="{60D963B1-DFAE-47A3-A4A3-DB2D828BB909}" presName="sibTrans" presStyleLbl="sibTrans1D1" presStyleIdx="0" presStyleCnt="6"/>
      <dgm:spPr/>
    </dgm:pt>
    <dgm:pt modelId="{30DC3A84-7363-42D8-96C8-A334A4728EE0}" type="pres">
      <dgm:prSet presAssocID="{60D963B1-DFAE-47A3-A4A3-DB2D828BB909}" presName="connectorText" presStyleLbl="sibTrans1D1" presStyleIdx="0" presStyleCnt="6"/>
      <dgm:spPr/>
    </dgm:pt>
    <dgm:pt modelId="{3687AA24-1031-4DB8-9B66-BF3686507613}" type="pres">
      <dgm:prSet presAssocID="{19877F2D-1235-4CA0-89D6-D24024CEF107}" presName="node" presStyleLbl="node1" presStyleIdx="1" presStyleCnt="7">
        <dgm:presLayoutVars>
          <dgm:bulletEnabled val="1"/>
        </dgm:presLayoutVars>
      </dgm:prSet>
      <dgm:spPr/>
    </dgm:pt>
    <dgm:pt modelId="{54030C2C-7883-471E-95B6-A10CD32F90B1}" type="pres">
      <dgm:prSet presAssocID="{693C0D3E-4A48-41C9-A1CD-6E32E4FBD721}" presName="sibTrans" presStyleLbl="sibTrans1D1" presStyleIdx="1" presStyleCnt="6"/>
      <dgm:spPr/>
    </dgm:pt>
    <dgm:pt modelId="{83D24A35-A090-42B7-9DEE-829ABBF41563}" type="pres">
      <dgm:prSet presAssocID="{693C0D3E-4A48-41C9-A1CD-6E32E4FBD721}" presName="connectorText" presStyleLbl="sibTrans1D1" presStyleIdx="1" presStyleCnt="6"/>
      <dgm:spPr/>
    </dgm:pt>
    <dgm:pt modelId="{24B707DD-28BF-4D54-9E6B-67E7C5402897}" type="pres">
      <dgm:prSet presAssocID="{DD9A2CEF-50C4-4329-83C8-66DBB0B3844D}" presName="node" presStyleLbl="node1" presStyleIdx="2" presStyleCnt="7">
        <dgm:presLayoutVars>
          <dgm:bulletEnabled val="1"/>
        </dgm:presLayoutVars>
      </dgm:prSet>
      <dgm:spPr/>
    </dgm:pt>
    <dgm:pt modelId="{D60451B4-9DAC-4972-B56E-4E84A4533433}" type="pres">
      <dgm:prSet presAssocID="{21F05047-2B1B-48E0-8076-EA06A7DA892D}" presName="sibTrans" presStyleLbl="sibTrans1D1" presStyleIdx="2" presStyleCnt="6"/>
      <dgm:spPr/>
    </dgm:pt>
    <dgm:pt modelId="{D07A896A-7EBB-4264-9F4F-71CC2C4D2CF0}" type="pres">
      <dgm:prSet presAssocID="{21F05047-2B1B-48E0-8076-EA06A7DA892D}" presName="connectorText" presStyleLbl="sibTrans1D1" presStyleIdx="2" presStyleCnt="6"/>
      <dgm:spPr/>
    </dgm:pt>
    <dgm:pt modelId="{5BAA769C-35B7-4B5B-A98A-EBB7B1257DDD}" type="pres">
      <dgm:prSet presAssocID="{5F95D282-9858-475D-867B-687B29CBA02B}" presName="node" presStyleLbl="node1" presStyleIdx="3" presStyleCnt="7">
        <dgm:presLayoutVars>
          <dgm:bulletEnabled val="1"/>
        </dgm:presLayoutVars>
      </dgm:prSet>
      <dgm:spPr/>
    </dgm:pt>
    <dgm:pt modelId="{6E996CD7-4502-492E-AB38-BFC386E55FBE}" type="pres">
      <dgm:prSet presAssocID="{D2C06BB7-E95C-4DE6-8CFA-3DE495BD302F}" presName="sibTrans" presStyleLbl="sibTrans1D1" presStyleIdx="3" presStyleCnt="6"/>
      <dgm:spPr/>
    </dgm:pt>
    <dgm:pt modelId="{9E5C6D14-8B78-4E70-BB82-FE9360DF2365}" type="pres">
      <dgm:prSet presAssocID="{D2C06BB7-E95C-4DE6-8CFA-3DE495BD302F}" presName="connectorText" presStyleLbl="sibTrans1D1" presStyleIdx="3" presStyleCnt="6"/>
      <dgm:spPr/>
    </dgm:pt>
    <dgm:pt modelId="{8EFBBB8C-577F-4EC5-A671-798E07DF99C6}" type="pres">
      <dgm:prSet presAssocID="{08E2F9CB-AD7A-4BF8-A864-10BBE8E09EF2}" presName="node" presStyleLbl="node1" presStyleIdx="4" presStyleCnt="7">
        <dgm:presLayoutVars>
          <dgm:bulletEnabled val="1"/>
        </dgm:presLayoutVars>
      </dgm:prSet>
      <dgm:spPr/>
    </dgm:pt>
    <dgm:pt modelId="{D7878115-9392-4D8F-B44D-0ED7308CD78B}" type="pres">
      <dgm:prSet presAssocID="{16C340CB-637F-43DB-8914-9C72991AF5FB}" presName="sibTrans" presStyleLbl="sibTrans1D1" presStyleIdx="4" presStyleCnt="6"/>
      <dgm:spPr/>
    </dgm:pt>
    <dgm:pt modelId="{4E00F12F-6506-45FB-B4CE-E801CB6A7F18}" type="pres">
      <dgm:prSet presAssocID="{16C340CB-637F-43DB-8914-9C72991AF5FB}" presName="connectorText" presStyleLbl="sibTrans1D1" presStyleIdx="4" presStyleCnt="6"/>
      <dgm:spPr/>
    </dgm:pt>
    <dgm:pt modelId="{2999867B-DBC2-4B4C-AE84-875083514DA6}" type="pres">
      <dgm:prSet presAssocID="{13788AD0-BB99-469E-851F-53EB44C1390A}" presName="node" presStyleLbl="node1" presStyleIdx="5" presStyleCnt="7">
        <dgm:presLayoutVars>
          <dgm:bulletEnabled val="1"/>
        </dgm:presLayoutVars>
      </dgm:prSet>
      <dgm:spPr/>
    </dgm:pt>
    <dgm:pt modelId="{770CD252-F8E4-4238-A475-6283BD56233F}" type="pres">
      <dgm:prSet presAssocID="{457284C3-211A-4E45-8903-4BC363084A9B}" presName="sibTrans" presStyleLbl="sibTrans1D1" presStyleIdx="5" presStyleCnt="6"/>
      <dgm:spPr/>
    </dgm:pt>
    <dgm:pt modelId="{9BDDB146-C5F2-4577-B388-5FB1A5D1B011}" type="pres">
      <dgm:prSet presAssocID="{457284C3-211A-4E45-8903-4BC363084A9B}" presName="connectorText" presStyleLbl="sibTrans1D1" presStyleIdx="5" presStyleCnt="6"/>
      <dgm:spPr/>
    </dgm:pt>
    <dgm:pt modelId="{7DF98E6D-1782-416A-8375-FD661D862FD1}" type="pres">
      <dgm:prSet presAssocID="{07D41A2C-B292-4B76-AE35-B42C5C21C136}" presName="node" presStyleLbl="node1" presStyleIdx="6" presStyleCnt="7">
        <dgm:presLayoutVars>
          <dgm:bulletEnabled val="1"/>
        </dgm:presLayoutVars>
      </dgm:prSet>
      <dgm:spPr/>
    </dgm:pt>
  </dgm:ptLst>
  <dgm:cxnLst>
    <dgm:cxn modelId="{3BD62304-D57A-4F66-A29A-504B5904DCB8}" type="presOf" srcId="{457284C3-211A-4E45-8903-4BC363084A9B}" destId="{9BDDB146-C5F2-4577-B388-5FB1A5D1B011}" srcOrd="1" destOrd="0" presId="urn:microsoft.com/office/officeart/2016/7/layout/RepeatingBendingProcessNew"/>
    <dgm:cxn modelId="{8C6E3904-2519-479F-87AE-4D6EEE41E926}" type="presOf" srcId="{FBE9546D-D173-48BF-93BA-1FDBCCB61D6F}" destId="{D3A0D411-B6F3-442E-A564-E6D34E1D2FE8}" srcOrd="0" destOrd="0" presId="urn:microsoft.com/office/officeart/2016/7/layout/RepeatingBendingProcessNew"/>
    <dgm:cxn modelId="{DB6B9C04-F8F1-4941-BDDB-8D421F0F49AD}" type="presOf" srcId="{60D963B1-DFAE-47A3-A4A3-DB2D828BB909}" destId="{F62CD434-5D75-47A3-8D5B-9B7EF2DFCF62}" srcOrd="0" destOrd="0" presId="urn:microsoft.com/office/officeart/2016/7/layout/RepeatingBendingProcessNew"/>
    <dgm:cxn modelId="{BBCE0515-624F-4973-88F0-7F8BE12E64AE}" type="presOf" srcId="{21F05047-2B1B-48E0-8076-EA06A7DA892D}" destId="{D60451B4-9DAC-4972-B56E-4E84A4533433}" srcOrd="0" destOrd="0" presId="urn:microsoft.com/office/officeart/2016/7/layout/RepeatingBendingProcessNew"/>
    <dgm:cxn modelId="{BF872E20-EC4E-4721-89EE-68C4B0C7BC4D}" type="presOf" srcId="{693C0D3E-4A48-41C9-A1CD-6E32E4FBD721}" destId="{54030C2C-7883-471E-95B6-A10CD32F90B1}" srcOrd="0" destOrd="0" presId="urn:microsoft.com/office/officeart/2016/7/layout/RepeatingBendingProcessNew"/>
    <dgm:cxn modelId="{77666D27-36F6-4E9A-AFD5-9C0A0D380D62}" srcId="{35954706-DC05-4EE5-A81F-7376C623C58D}" destId="{5F95D282-9858-475D-867B-687B29CBA02B}" srcOrd="3" destOrd="0" parTransId="{57F87758-02D0-4A66-97A1-321ECC311970}" sibTransId="{D2C06BB7-E95C-4DE6-8CFA-3DE495BD302F}"/>
    <dgm:cxn modelId="{A480D62F-E579-4B8A-A456-C62FA49DE995}" type="presOf" srcId="{457284C3-211A-4E45-8903-4BC363084A9B}" destId="{770CD252-F8E4-4238-A475-6283BD56233F}" srcOrd="0" destOrd="0" presId="urn:microsoft.com/office/officeart/2016/7/layout/RepeatingBendingProcessNew"/>
    <dgm:cxn modelId="{72F28830-2CD6-4FFD-89A0-1E4D704A6CCD}" type="presOf" srcId="{19877F2D-1235-4CA0-89D6-D24024CEF107}" destId="{3687AA24-1031-4DB8-9B66-BF3686507613}" srcOrd="0" destOrd="0" presId="urn:microsoft.com/office/officeart/2016/7/layout/RepeatingBendingProcessNew"/>
    <dgm:cxn modelId="{4D416768-CAED-4612-A7F1-879411F77358}" srcId="{35954706-DC05-4EE5-A81F-7376C623C58D}" destId="{DD9A2CEF-50C4-4329-83C8-66DBB0B3844D}" srcOrd="2" destOrd="0" parTransId="{41CD626E-EFCC-493A-B5B0-F5C9C9ED2B2F}" sibTransId="{21F05047-2B1B-48E0-8076-EA06A7DA892D}"/>
    <dgm:cxn modelId="{E85F3D54-4A2C-46C9-840E-C4AE6D91BDF1}" type="presOf" srcId="{D2C06BB7-E95C-4DE6-8CFA-3DE495BD302F}" destId="{6E996CD7-4502-492E-AB38-BFC386E55FBE}" srcOrd="0" destOrd="0" presId="urn:microsoft.com/office/officeart/2016/7/layout/RepeatingBendingProcessNew"/>
    <dgm:cxn modelId="{8F92EF74-F9AB-49F2-B05D-C81AA6B49ED6}" type="presOf" srcId="{21F05047-2B1B-48E0-8076-EA06A7DA892D}" destId="{D07A896A-7EBB-4264-9F4F-71CC2C4D2CF0}" srcOrd="1" destOrd="0" presId="urn:microsoft.com/office/officeart/2016/7/layout/RepeatingBendingProcessNew"/>
    <dgm:cxn modelId="{6F022E56-9B89-4B2D-BDAE-61AFBE7FCA04}" type="presOf" srcId="{5F95D282-9858-475D-867B-687B29CBA02B}" destId="{5BAA769C-35B7-4B5B-A98A-EBB7B1257DDD}" srcOrd="0" destOrd="0" presId="urn:microsoft.com/office/officeart/2016/7/layout/RepeatingBendingProcessNew"/>
    <dgm:cxn modelId="{B6A23484-884B-486F-9961-E15BF3A242A5}" srcId="{35954706-DC05-4EE5-A81F-7376C623C58D}" destId="{FBE9546D-D173-48BF-93BA-1FDBCCB61D6F}" srcOrd="0" destOrd="0" parTransId="{BA1A3BA4-338E-4FBC-B4E0-07A834E3B54E}" sibTransId="{60D963B1-DFAE-47A3-A4A3-DB2D828BB909}"/>
    <dgm:cxn modelId="{98D1B199-1EDE-4817-8A9B-D1C072B2D057}" type="presOf" srcId="{DD9A2CEF-50C4-4329-83C8-66DBB0B3844D}" destId="{24B707DD-28BF-4D54-9E6B-67E7C5402897}" srcOrd="0" destOrd="0" presId="urn:microsoft.com/office/officeart/2016/7/layout/RepeatingBendingProcessNew"/>
    <dgm:cxn modelId="{5079109A-AA22-47A7-B92C-931F7D8CA4AE}" type="presOf" srcId="{35954706-DC05-4EE5-A81F-7376C623C58D}" destId="{5FB39ED8-483B-445F-AABF-57D51C01697F}" srcOrd="0" destOrd="0" presId="urn:microsoft.com/office/officeart/2016/7/layout/RepeatingBendingProcessNew"/>
    <dgm:cxn modelId="{560669A8-FF77-4D29-AC23-A736B197B41F}" type="presOf" srcId="{60D963B1-DFAE-47A3-A4A3-DB2D828BB909}" destId="{30DC3A84-7363-42D8-96C8-A334A4728EE0}" srcOrd="1" destOrd="0" presId="urn:microsoft.com/office/officeart/2016/7/layout/RepeatingBendingProcessNew"/>
    <dgm:cxn modelId="{1BD689AE-7974-4D3B-807A-230BEFE0CC95}" type="presOf" srcId="{693C0D3E-4A48-41C9-A1CD-6E32E4FBD721}" destId="{83D24A35-A090-42B7-9DEE-829ABBF41563}" srcOrd="1" destOrd="0" presId="urn:microsoft.com/office/officeart/2016/7/layout/RepeatingBendingProcessNew"/>
    <dgm:cxn modelId="{39454DB3-404B-4688-9140-2AA858AECAF4}" srcId="{35954706-DC05-4EE5-A81F-7376C623C58D}" destId="{08E2F9CB-AD7A-4BF8-A864-10BBE8E09EF2}" srcOrd="4" destOrd="0" parTransId="{4F723ED7-D72C-4A74-88E9-7BE555836D9D}" sibTransId="{16C340CB-637F-43DB-8914-9C72991AF5FB}"/>
    <dgm:cxn modelId="{2EE564BD-FBDA-4E12-84E9-25FC264DEC3E}" type="presOf" srcId="{13788AD0-BB99-469E-851F-53EB44C1390A}" destId="{2999867B-DBC2-4B4C-AE84-875083514DA6}" srcOrd="0" destOrd="0" presId="urn:microsoft.com/office/officeart/2016/7/layout/RepeatingBendingProcessNew"/>
    <dgm:cxn modelId="{9FD714C6-6FD6-4D06-B392-1112BC8E0E3E}" srcId="{35954706-DC05-4EE5-A81F-7376C623C58D}" destId="{19877F2D-1235-4CA0-89D6-D24024CEF107}" srcOrd="1" destOrd="0" parTransId="{20EC4A9D-8D8E-4409-9E76-9778336AEBC3}" sibTransId="{693C0D3E-4A48-41C9-A1CD-6E32E4FBD721}"/>
    <dgm:cxn modelId="{BE535DCE-39CC-40D6-9110-B1479ED41F84}" srcId="{35954706-DC05-4EE5-A81F-7376C623C58D}" destId="{07D41A2C-B292-4B76-AE35-B42C5C21C136}" srcOrd="6" destOrd="0" parTransId="{E248D871-96E5-4565-931A-888190B3830E}" sibTransId="{4F38C6B0-EC23-4D20-AEEA-BC6EE23D0274}"/>
    <dgm:cxn modelId="{CC8375E5-2AB0-4CB6-BD7D-DCF0AC75F0C1}" type="presOf" srcId="{08E2F9CB-AD7A-4BF8-A864-10BBE8E09EF2}" destId="{8EFBBB8C-577F-4EC5-A671-798E07DF99C6}" srcOrd="0" destOrd="0" presId="urn:microsoft.com/office/officeart/2016/7/layout/RepeatingBendingProcessNew"/>
    <dgm:cxn modelId="{99F7E9EC-9A9F-4357-92AD-D66CBB7F1950}" type="presOf" srcId="{07D41A2C-B292-4B76-AE35-B42C5C21C136}" destId="{7DF98E6D-1782-416A-8375-FD661D862FD1}" srcOrd="0" destOrd="0" presId="urn:microsoft.com/office/officeart/2016/7/layout/RepeatingBendingProcessNew"/>
    <dgm:cxn modelId="{50A7EEEC-9F95-4B24-9BD4-E7B539FA2244}" srcId="{35954706-DC05-4EE5-A81F-7376C623C58D}" destId="{13788AD0-BB99-469E-851F-53EB44C1390A}" srcOrd="5" destOrd="0" parTransId="{F45D53EE-2058-46D5-B053-3D3E7B96740A}" sibTransId="{457284C3-211A-4E45-8903-4BC363084A9B}"/>
    <dgm:cxn modelId="{D2E48EF0-3B44-413C-B8F4-15738A6AAE16}" type="presOf" srcId="{D2C06BB7-E95C-4DE6-8CFA-3DE495BD302F}" destId="{9E5C6D14-8B78-4E70-BB82-FE9360DF2365}" srcOrd="1" destOrd="0" presId="urn:microsoft.com/office/officeart/2016/7/layout/RepeatingBendingProcessNew"/>
    <dgm:cxn modelId="{6DB7C3F7-6BA0-4643-B323-BC84C90F2767}" type="presOf" srcId="{16C340CB-637F-43DB-8914-9C72991AF5FB}" destId="{4E00F12F-6506-45FB-B4CE-E801CB6A7F18}" srcOrd="1" destOrd="0" presId="urn:microsoft.com/office/officeart/2016/7/layout/RepeatingBendingProcessNew"/>
    <dgm:cxn modelId="{1885DCFA-C31B-4D3C-B401-C1B9B01A411D}" type="presOf" srcId="{16C340CB-637F-43DB-8914-9C72991AF5FB}" destId="{D7878115-9392-4D8F-B44D-0ED7308CD78B}" srcOrd="0" destOrd="0" presId="urn:microsoft.com/office/officeart/2016/7/layout/RepeatingBendingProcessNew"/>
    <dgm:cxn modelId="{E58626D0-C138-4C1F-AC09-B3660BB97AA7}" type="presParOf" srcId="{5FB39ED8-483B-445F-AABF-57D51C01697F}" destId="{D3A0D411-B6F3-442E-A564-E6D34E1D2FE8}" srcOrd="0" destOrd="0" presId="urn:microsoft.com/office/officeart/2016/7/layout/RepeatingBendingProcessNew"/>
    <dgm:cxn modelId="{7E0A8ACF-4459-4A90-8797-A0652094BEE1}" type="presParOf" srcId="{5FB39ED8-483B-445F-AABF-57D51C01697F}" destId="{F62CD434-5D75-47A3-8D5B-9B7EF2DFCF62}" srcOrd="1" destOrd="0" presId="urn:microsoft.com/office/officeart/2016/7/layout/RepeatingBendingProcessNew"/>
    <dgm:cxn modelId="{7C4B6A15-E161-407B-9E63-144E0E92596B}" type="presParOf" srcId="{F62CD434-5D75-47A3-8D5B-9B7EF2DFCF62}" destId="{30DC3A84-7363-42D8-96C8-A334A4728EE0}" srcOrd="0" destOrd="0" presId="urn:microsoft.com/office/officeart/2016/7/layout/RepeatingBendingProcessNew"/>
    <dgm:cxn modelId="{33E1D168-948E-4544-9CDC-9A2B212F2FF7}" type="presParOf" srcId="{5FB39ED8-483B-445F-AABF-57D51C01697F}" destId="{3687AA24-1031-4DB8-9B66-BF3686507613}" srcOrd="2" destOrd="0" presId="urn:microsoft.com/office/officeart/2016/7/layout/RepeatingBendingProcessNew"/>
    <dgm:cxn modelId="{19E79877-6F63-4614-9B44-14D7DF867E5E}" type="presParOf" srcId="{5FB39ED8-483B-445F-AABF-57D51C01697F}" destId="{54030C2C-7883-471E-95B6-A10CD32F90B1}" srcOrd="3" destOrd="0" presId="urn:microsoft.com/office/officeart/2016/7/layout/RepeatingBendingProcessNew"/>
    <dgm:cxn modelId="{2A421336-B922-4E3C-B10E-4E9A43D2FA49}" type="presParOf" srcId="{54030C2C-7883-471E-95B6-A10CD32F90B1}" destId="{83D24A35-A090-42B7-9DEE-829ABBF41563}" srcOrd="0" destOrd="0" presId="urn:microsoft.com/office/officeart/2016/7/layout/RepeatingBendingProcessNew"/>
    <dgm:cxn modelId="{D19D06F2-A5F3-408E-BB9E-520897C43C8B}" type="presParOf" srcId="{5FB39ED8-483B-445F-AABF-57D51C01697F}" destId="{24B707DD-28BF-4D54-9E6B-67E7C5402897}" srcOrd="4" destOrd="0" presId="urn:microsoft.com/office/officeart/2016/7/layout/RepeatingBendingProcessNew"/>
    <dgm:cxn modelId="{E7CCA4A6-B3D5-4737-B55E-F8CA40451EFF}" type="presParOf" srcId="{5FB39ED8-483B-445F-AABF-57D51C01697F}" destId="{D60451B4-9DAC-4972-B56E-4E84A4533433}" srcOrd="5" destOrd="0" presId="urn:microsoft.com/office/officeart/2016/7/layout/RepeatingBendingProcessNew"/>
    <dgm:cxn modelId="{16CCDF61-EC20-41CC-87CB-A397CEF7141A}" type="presParOf" srcId="{D60451B4-9DAC-4972-B56E-4E84A4533433}" destId="{D07A896A-7EBB-4264-9F4F-71CC2C4D2CF0}" srcOrd="0" destOrd="0" presId="urn:microsoft.com/office/officeart/2016/7/layout/RepeatingBendingProcessNew"/>
    <dgm:cxn modelId="{D7FA1C59-E650-4996-B3AB-3616D1323608}" type="presParOf" srcId="{5FB39ED8-483B-445F-AABF-57D51C01697F}" destId="{5BAA769C-35B7-4B5B-A98A-EBB7B1257DDD}" srcOrd="6" destOrd="0" presId="urn:microsoft.com/office/officeart/2016/7/layout/RepeatingBendingProcessNew"/>
    <dgm:cxn modelId="{FD72C5AC-8822-4AE0-A34B-B4D870F4BCE8}" type="presParOf" srcId="{5FB39ED8-483B-445F-AABF-57D51C01697F}" destId="{6E996CD7-4502-492E-AB38-BFC386E55FBE}" srcOrd="7" destOrd="0" presId="urn:microsoft.com/office/officeart/2016/7/layout/RepeatingBendingProcessNew"/>
    <dgm:cxn modelId="{5BCD63D8-71A5-48B0-AAFE-95DB58A64E1E}" type="presParOf" srcId="{6E996CD7-4502-492E-AB38-BFC386E55FBE}" destId="{9E5C6D14-8B78-4E70-BB82-FE9360DF2365}" srcOrd="0" destOrd="0" presId="urn:microsoft.com/office/officeart/2016/7/layout/RepeatingBendingProcessNew"/>
    <dgm:cxn modelId="{F37C6134-9B91-4CDB-859D-1433880721B6}" type="presParOf" srcId="{5FB39ED8-483B-445F-AABF-57D51C01697F}" destId="{8EFBBB8C-577F-4EC5-A671-798E07DF99C6}" srcOrd="8" destOrd="0" presId="urn:microsoft.com/office/officeart/2016/7/layout/RepeatingBendingProcessNew"/>
    <dgm:cxn modelId="{2AC65C3C-65DE-464A-A624-9286728E58F4}" type="presParOf" srcId="{5FB39ED8-483B-445F-AABF-57D51C01697F}" destId="{D7878115-9392-4D8F-B44D-0ED7308CD78B}" srcOrd="9" destOrd="0" presId="urn:microsoft.com/office/officeart/2016/7/layout/RepeatingBendingProcessNew"/>
    <dgm:cxn modelId="{D128A5E2-D2FB-4D2A-9136-7592B91C2989}" type="presParOf" srcId="{D7878115-9392-4D8F-B44D-0ED7308CD78B}" destId="{4E00F12F-6506-45FB-B4CE-E801CB6A7F18}" srcOrd="0" destOrd="0" presId="urn:microsoft.com/office/officeart/2016/7/layout/RepeatingBendingProcessNew"/>
    <dgm:cxn modelId="{1E3BDAC3-4B87-46A4-890E-8BFA17AB4E08}" type="presParOf" srcId="{5FB39ED8-483B-445F-AABF-57D51C01697F}" destId="{2999867B-DBC2-4B4C-AE84-875083514DA6}" srcOrd="10" destOrd="0" presId="urn:microsoft.com/office/officeart/2016/7/layout/RepeatingBendingProcessNew"/>
    <dgm:cxn modelId="{D9BAE79A-D732-4F59-8739-11DE145A3A90}" type="presParOf" srcId="{5FB39ED8-483B-445F-AABF-57D51C01697F}" destId="{770CD252-F8E4-4238-A475-6283BD56233F}" srcOrd="11" destOrd="0" presId="urn:microsoft.com/office/officeart/2016/7/layout/RepeatingBendingProcessNew"/>
    <dgm:cxn modelId="{2A3E4484-F119-419C-81EA-2864ECB78F95}" type="presParOf" srcId="{770CD252-F8E4-4238-A475-6283BD56233F}" destId="{9BDDB146-C5F2-4577-B388-5FB1A5D1B011}" srcOrd="0" destOrd="0" presId="urn:microsoft.com/office/officeart/2016/7/layout/RepeatingBendingProcessNew"/>
    <dgm:cxn modelId="{3E7EEE99-F2C6-49B4-9AA7-C84E4D4D2195}" type="presParOf" srcId="{5FB39ED8-483B-445F-AABF-57D51C01697F}" destId="{7DF98E6D-1782-416A-8375-FD661D862FD1}"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D287D2-5801-4803-9E12-F6D7B7E15EC1}"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F38B3DB2-B676-4640-82CB-442FB111196E}">
      <dgm:prSet/>
      <dgm:spPr/>
      <dgm:t>
        <a:bodyPr/>
        <a:lstStyle/>
        <a:p>
          <a:r>
            <a:rPr lang="en-US"/>
            <a:t>Arrive on time</a:t>
          </a:r>
        </a:p>
      </dgm:t>
    </dgm:pt>
    <dgm:pt modelId="{528B04D6-21B8-4136-8F10-65ACF7BCC504}" type="parTrans" cxnId="{F288E3AF-8E34-4DD4-9C83-F08B1A3729B8}">
      <dgm:prSet/>
      <dgm:spPr/>
      <dgm:t>
        <a:bodyPr/>
        <a:lstStyle/>
        <a:p>
          <a:endParaRPr lang="en-US"/>
        </a:p>
      </dgm:t>
    </dgm:pt>
    <dgm:pt modelId="{619FA55A-41B9-47B2-A535-3DCBDF7CC742}" type="sibTrans" cxnId="{F288E3AF-8E34-4DD4-9C83-F08B1A3729B8}">
      <dgm:prSet/>
      <dgm:spPr/>
      <dgm:t>
        <a:bodyPr/>
        <a:lstStyle/>
        <a:p>
          <a:endParaRPr lang="en-US"/>
        </a:p>
      </dgm:t>
    </dgm:pt>
    <dgm:pt modelId="{1BFE0DB5-AB05-4F84-82C3-6873028DB09C}">
      <dgm:prSet/>
      <dgm:spPr/>
      <dgm:t>
        <a:bodyPr/>
        <a:lstStyle/>
        <a:p>
          <a:r>
            <a:rPr lang="en-US"/>
            <a:t>Car line Only No walk ups Temperatures taken in vehicle (prepare for slow entry)</a:t>
          </a:r>
        </a:p>
      </dgm:t>
    </dgm:pt>
    <dgm:pt modelId="{E1BBBD71-40C0-4D4C-B339-BDB12407C8F6}" type="parTrans" cxnId="{51F3B0E7-62A8-4228-81D0-FD7FFB98516E}">
      <dgm:prSet/>
      <dgm:spPr/>
      <dgm:t>
        <a:bodyPr/>
        <a:lstStyle/>
        <a:p>
          <a:endParaRPr lang="en-US"/>
        </a:p>
      </dgm:t>
    </dgm:pt>
    <dgm:pt modelId="{9D61EE25-C15A-4B46-A479-CDB49DC81004}" type="sibTrans" cxnId="{51F3B0E7-62A8-4228-81D0-FD7FFB98516E}">
      <dgm:prSet/>
      <dgm:spPr/>
      <dgm:t>
        <a:bodyPr/>
        <a:lstStyle/>
        <a:p>
          <a:endParaRPr lang="en-US"/>
        </a:p>
      </dgm:t>
    </dgm:pt>
    <dgm:pt modelId="{651BE0F9-A74D-406B-B886-8983815DC84F}">
      <dgm:prSet/>
      <dgm:spPr/>
      <dgm:t>
        <a:bodyPr/>
        <a:lstStyle/>
        <a:p>
          <a:r>
            <a:rPr lang="en-US"/>
            <a:t>No entry into building by anyone other than </a:t>
          </a:r>
          <a:r>
            <a:rPr lang="en-US">
              <a:latin typeface="Calibri Light" panose="020F0302020204030204"/>
            </a:rPr>
            <a:t>students</a:t>
          </a:r>
          <a:r>
            <a:rPr lang="en-US"/>
            <a:t> and faculty</a:t>
          </a:r>
        </a:p>
      </dgm:t>
    </dgm:pt>
    <dgm:pt modelId="{CC879F5D-C891-411A-B9D7-42FFAB08B0AE}" type="parTrans" cxnId="{F828C708-1917-4006-9F73-672E435C660A}">
      <dgm:prSet/>
      <dgm:spPr/>
      <dgm:t>
        <a:bodyPr/>
        <a:lstStyle/>
        <a:p>
          <a:endParaRPr lang="en-US"/>
        </a:p>
      </dgm:t>
    </dgm:pt>
    <dgm:pt modelId="{8BCCE56A-BAF4-4288-B557-9C491B6F82B7}" type="sibTrans" cxnId="{F828C708-1917-4006-9F73-672E435C660A}">
      <dgm:prSet/>
      <dgm:spPr/>
      <dgm:t>
        <a:bodyPr/>
        <a:lstStyle/>
        <a:p>
          <a:endParaRPr lang="en-US"/>
        </a:p>
      </dgm:t>
    </dgm:pt>
    <dgm:pt modelId="{020FF9B0-E08F-4A79-AEC8-77E8799FFC33}" type="pres">
      <dgm:prSet presAssocID="{6DD287D2-5801-4803-9E12-F6D7B7E15EC1}" presName="linear" presStyleCnt="0">
        <dgm:presLayoutVars>
          <dgm:animLvl val="lvl"/>
          <dgm:resizeHandles val="exact"/>
        </dgm:presLayoutVars>
      </dgm:prSet>
      <dgm:spPr/>
    </dgm:pt>
    <dgm:pt modelId="{0A1DB193-71C0-40AE-BB9D-6B330D21F14E}" type="pres">
      <dgm:prSet presAssocID="{F38B3DB2-B676-4640-82CB-442FB111196E}" presName="parentText" presStyleLbl="node1" presStyleIdx="0" presStyleCnt="3">
        <dgm:presLayoutVars>
          <dgm:chMax val="0"/>
          <dgm:bulletEnabled val="1"/>
        </dgm:presLayoutVars>
      </dgm:prSet>
      <dgm:spPr/>
    </dgm:pt>
    <dgm:pt modelId="{DC2CEADC-E0AA-424E-A8CA-44769133E6E3}" type="pres">
      <dgm:prSet presAssocID="{619FA55A-41B9-47B2-A535-3DCBDF7CC742}" presName="spacer" presStyleCnt="0"/>
      <dgm:spPr/>
    </dgm:pt>
    <dgm:pt modelId="{605C79EB-AB8B-4F67-A214-8529F297AAEB}" type="pres">
      <dgm:prSet presAssocID="{1BFE0DB5-AB05-4F84-82C3-6873028DB09C}" presName="parentText" presStyleLbl="node1" presStyleIdx="1" presStyleCnt="3">
        <dgm:presLayoutVars>
          <dgm:chMax val="0"/>
          <dgm:bulletEnabled val="1"/>
        </dgm:presLayoutVars>
      </dgm:prSet>
      <dgm:spPr/>
    </dgm:pt>
    <dgm:pt modelId="{10AAFA04-45B9-44E8-BBFA-1CCB69250E91}" type="pres">
      <dgm:prSet presAssocID="{9D61EE25-C15A-4B46-A479-CDB49DC81004}" presName="spacer" presStyleCnt="0"/>
      <dgm:spPr/>
    </dgm:pt>
    <dgm:pt modelId="{B56E96DA-E910-41E9-BB57-A4DFB7BDB354}" type="pres">
      <dgm:prSet presAssocID="{651BE0F9-A74D-406B-B886-8983815DC84F}" presName="parentText" presStyleLbl="node1" presStyleIdx="2" presStyleCnt="3">
        <dgm:presLayoutVars>
          <dgm:chMax val="0"/>
          <dgm:bulletEnabled val="1"/>
        </dgm:presLayoutVars>
      </dgm:prSet>
      <dgm:spPr/>
    </dgm:pt>
  </dgm:ptLst>
  <dgm:cxnLst>
    <dgm:cxn modelId="{F828C708-1917-4006-9F73-672E435C660A}" srcId="{6DD287D2-5801-4803-9E12-F6D7B7E15EC1}" destId="{651BE0F9-A74D-406B-B886-8983815DC84F}" srcOrd="2" destOrd="0" parTransId="{CC879F5D-C891-411A-B9D7-42FFAB08B0AE}" sibTransId="{8BCCE56A-BAF4-4288-B557-9C491B6F82B7}"/>
    <dgm:cxn modelId="{CA157826-7222-4F4C-B751-D439B07F0D43}" type="presOf" srcId="{651BE0F9-A74D-406B-B886-8983815DC84F}" destId="{B56E96DA-E910-41E9-BB57-A4DFB7BDB354}" srcOrd="0" destOrd="0" presId="urn:microsoft.com/office/officeart/2005/8/layout/vList2"/>
    <dgm:cxn modelId="{82EEAD2E-7860-4FF6-B55E-0A7248D1E455}" type="presOf" srcId="{F38B3DB2-B676-4640-82CB-442FB111196E}" destId="{0A1DB193-71C0-40AE-BB9D-6B330D21F14E}" srcOrd="0" destOrd="0" presId="urn:microsoft.com/office/officeart/2005/8/layout/vList2"/>
    <dgm:cxn modelId="{A0B05F3F-DF58-4FD2-9872-F55769DCB018}" type="presOf" srcId="{6DD287D2-5801-4803-9E12-F6D7B7E15EC1}" destId="{020FF9B0-E08F-4A79-AEC8-77E8799FFC33}" srcOrd="0" destOrd="0" presId="urn:microsoft.com/office/officeart/2005/8/layout/vList2"/>
    <dgm:cxn modelId="{A300974A-383F-4B74-A266-4CB635899A0D}" type="presOf" srcId="{1BFE0DB5-AB05-4F84-82C3-6873028DB09C}" destId="{605C79EB-AB8B-4F67-A214-8529F297AAEB}" srcOrd="0" destOrd="0" presId="urn:microsoft.com/office/officeart/2005/8/layout/vList2"/>
    <dgm:cxn modelId="{F288E3AF-8E34-4DD4-9C83-F08B1A3729B8}" srcId="{6DD287D2-5801-4803-9E12-F6D7B7E15EC1}" destId="{F38B3DB2-B676-4640-82CB-442FB111196E}" srcOrd="0" destOrd="0" parTransId="{528B04D6-21B8-4136-8F10-65ACF7BCC504}" sibTransId="{619FA55A-41B9-47B2-A535-3DCBDF7CC742}"/>
    <dgm:cxn modelId="{51F3B0E7-62A8-4228-81D0-FD7FFB98516E}" srcId="{6DD287D2-5801-4803-9E12-F6D7B7E15EC1}" destId="{1BFE0DB5-AB05-4F84-82C3-6873028DB09C}" srcOrd="1" destOrd="0" parTransId="{E1BBBD71-40C0-4D4C-B339-BDB12407C8F6}" sibTransId="{9D61EE25-C15A-4B46-A479-CDB49DC81004}"/>
    <dgm:cxn modelId="{75E7A818-264D-4D10-8E76-A1DB3845E2B2}" type="presParOf" srcId="{020FF9B0-E08F-4A79-AEC8-77E8799FFC33}" destId="{0A1DB193-71C0-40AE-BB9D-6B330D21F14E}" srcOrd="0" destOrd="0" presId="urn:microsoft.com/office/officeart/2005/8/layout/vList2"/>
    <dgm:cxn modelId="{18C34DFC-4730-4BF1-B766-60E84484EF59}" type="presParOf" srcId="{020FF9B0-E08F-4A79-AEC8-77E8799FFC33}" destId="{DC2CEADC-E0AA-424E-A8CA-44769133E6E3}" srcOrd="1" destOrd="0" presId="urn:microsoft.com/office/officeart/2005/8/layout/vList2"/>
    <dgm:cxn modelId="{80831CD9-88B1-4E83-8444-783841B84CB8}" type="presParOf" srcId="{020FF9B0-E08F-4A79-AEC8-77E8799FFC33}" destId="{605C79EB-AB8B-4F67-A214-8529F297AAEB}" srcOrd="2" destOrd="0" presId="urn:microsoft.com/office/officeart/2005/8/layout/vList2"/>
    <dgm:cxn modelId="{99236314-3694-4592-9468-373BAD171844}" type="presParOf" srcId="{020FF9B0-E08F-4A79-AEC8-77E8799FFC33}" destId="{10AAFA04-45B9-44E8-BBFA-1CCB69250E91}" srcOrd="3" destOrd="0" presId="urn:microsoft.com/office/officeart/2005/8/layout/vList2"/>
    <dgm:cxn modelId="{692BB5A0-5E0F-42C8-8F7D-95E2C206428D}" type="presParOf" srcId="{020FF9B0-E08F-4A79-AEC8-77E8799FFC33}" destId="{B56E96DA-E910-41E9-BB57-A4DFB7BDB35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DD379-259A-4D42-A43E-43BDBE686276}">
      <dsp:nvSpPr>
        <dsp:cNvPr id="0" name=""/>
        <dsp:cNvSpPr/>
      </dsp:nvSpPr>
      <dsp:spPr>
        <a:xfrm>
          <a:off x="0" y="1648"/>
          <a:ext cx="531454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4EF15C3-1F24-4EAF-877D-80E6F860E52A}">
      <dsp:nvSpPr>
        <dsp:cNvPr id="0" name=""/>
        <dsp:cNvSpPr/>
      </dsp:nvSpPr>
      <dsp:spPr>
        <a:xfrm>
          <a:off x="0" y="1648"/>
          <a:ext cx="5314543" cy="112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kern="1200">
              <a:latin typeface="Calibri Light" panose="020F0302020204030204"/>
            </a:rPr>
            <a:t>All water fountains are temporarily </a:t>
          </a:r>
          <a:r>
            <a:rPr lang="en-US" sz="3000" b="0" i="0" u="none" strike="noStrike" kern="1200" cap="none" baseline="0" noProof="0">
              <a:latin typeface="Calibri Light"/>
              <a:cs typeface="Calibri Light"/>
            </a:rPr>
            <a:t> turned off</a:t>
          </a:r>
          <a:r>
            <a:rPr lang="en-US" sz="3000" kern="1200">
              <a:latin typeface="Calibri Light" panose="020F0302020204030204"/>
            </a:rPr>
            <a:t> </a:t>
          </a:r>
          <a:endParaRPr lang="en-US" sz="3000" b="0" i="0" u="none" strike="noStrike" kern="1200" cap="none" baseline="0" noProof="0">
            <a:latin typeface="Calibri Light"/>
            <a:cs typeface="Calibri Light"/>
          </a:endParaRPr>
        </a:p>
      </dsp:txBody>
      <dsp:txXfrm>
        <a:off x="0" y="1648"/>
        <a:ext cx="5314543" cy="1124207"/>
      </dsp:txXfrm>
    </dsp:sp>
    <dsp:sp modelId="{83533904-52EA-411A-9D89-49A6BD6F1488}">
      <dsp:nvSpPr>
        <dsp:cNvPr id="0" name=""/>
        <dsp:cNvSpPr/>
      </dsp:nvSpPr>
      <dsp:spPr>
        <a:xfrm>
          <a:off x="0" y="1125856"/>
          <a:ext cx="531454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71EA6F7-4E44-43EB-A307-3BBFD7B35CB5}">
      <dsp:nvSpPr>
        <dsp:cNvPr id="0" name=""/>
        <dsp:cNvSpPr/>
      </dsp:nvSpPr>
      <dsp:spPr>
        <a:xfrm>
          <a:off x="0" y="1125856"/>
          <a:ext cx="5314543" cy="112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kern="1200">
              <a:latin typeface="Calibri Light" panose="020F0302020204030204"/>
            </a:rPr>
            <a:t> Please send your child to school daily with a few bottles of water</a:t>
          </a:r>
          <a:endParaRPr lang="en-US" sz="3000" kern="1200"/>
        </a:p>
      </dsp:txBody>
      <dsp:txXfrm>
        <a:off x="0" y="1125856"/>
        <a:ext cx="5314543" cy="1124207"/>
      </dsp:txXfrm>
    </dsp:sp>
    <dsp:sp modelId="{85A1D03F-8F1C-47EF-8DEE-6335016C1A67}">
      <dsp:nvSpPr>
        <dsp:cNvPr id="0" name=""/>
        <dsp:cNvSpPr/>
      </dsp:nvSpPr>
      <dsp:spPr>
        <a:xfrm>
          <a:off x="0" y="2250063"/>
          <a:ext cx="531454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0BC4DDF-57F9-453B-81A0-149553D7599E}">
      <dsp:nvSpPr>
        <dsp:cNvPr id="0" name=""/>
        <dsp:cNvSpPr/>
      </dsp:nvSpPr>
      <dsp:spPr>
        <a:xfrm>
          <a:off x="0" y="2250063"/>
          <a:ext cx="5314543" cy="1124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kern="1200">
              <a:latin typeface="Calibri Light" panose="020F0302020204030204"/>
            </a:rPr>
            <a:t>Label all water bottles with your child's name</a:t>
          </a:r>
          <a:endParaRPr lang="en-US" sz="3000" kern="1200"/>
        </a:p>
      </dsp:txBody>
      <dsp:txXfrm>
        <a:off x="0" y="2250063"/>
        <a:ext cx="5314543" cy="1124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CD434-5D75-47A3-8D5B-9B7EF2DFCF62}">
      <dsp:nvSpPr>
        <dsp:cNvPr id="0" name=""/>
        <dsp:cNvSpPr/>
      </dsp:nvSpPr>
      <dsp:spPr>
        <a:xfrm>
          <a:off x="2125054" y="1142039"/>
          <a:ext cx="457280" cy="91440"/>
        </a:xfrm>
        <a:custGeom>
          <a:avLst/>
          <a:gdLst/>
          <a:ahLst/>
          <a:cxnLst/>
          <a:rect l="0" t="0" r="0" b="0"/>
          <a:pathLst>
            <a:path>
              <a:moveTo>
                <a:pt x="0" y="45720"/>
              </a:moveTo>
              <a:lnTo>
                <a:pt x="45728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41497" y="1185320"/>
        <a:ext cx="24394" cy="4878"/>
      </dsp:txXfrm>
    </dsp:sp>
    <dsp:sp modelId="{D3A0D411-B6F3-442E-A564-E6D34E1D2FE8}">
      <dsp:nvSpPr>
        <dsp:cNvPr id="0" name=""/>
        <dsp:cNvSpPr/>
      </dsp:nvSpPr>
      <dsp:spPr>
        <a:xfrm>
          <a:off x="5635" y="551393"/>
          <a:ext cx="2121219" cy="127273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942" tIns="109105" rIns="103942" bIns="109105" numCol="1" spcCol="1270" anchor="ctr" anchorCtr="0">
          <a:noAutofit/>
        </a:bodyPr>
        <a:lstStyle/>
        <a:p>
          <a:pPr marL="0" lvl="0" indent="0" algn="ctr" defTabSz="800100">
            <a:lnSpc>
              <a:spcPct val="90000"/>
            </a:lnSpc>
            <a:spcBef>
              <a:spcPct val="0"/>
            </a:spcBef>
            <a:spcAft>
              <a:spcPct val="35000"/>
            </a:spcAft>
            <a:buNone/>
          </a:pPr>
          <a:r>
            <a:rPr lang="en-US" sz="1800" kern="1200"/>
            <a:t>ZOOM LINKS</a:t>
          </a:r>
        </a:p>
      </dsp:txBody>
      <dsp:txXfrm>
        <a:off x="5635" y="551393"/>
        <a:ext cx="2121219" cy="1272731"/>
      </dsp:txXfrm>
    </dsp:sp>
    <dsp:sp modelId="{54030C2C-7883-471E-95B6-A10CD32F90B1}">
      <dsp:nvSpPr>
        <dsp:cNvPr id="0" name=""/>
        <dsp:cNvSpPr/>
      </dsp:nvSpPr>
      <dsp:spPr>
        <a:xfrm>
          <a:off x="4734154" y="1142039"/>
          <a:ext cx="457280" cy="91440"/>
        </a:xfrm>
        <a:custGeom>
          <a:avLst/>
          <a:gdLst/>
          <a:ahLst/>
          <a:cxnLst/>
          <a:rect l="0" t="0" r="0" b="0"/>
          <a:pathLst>
            <a:path>
              <a:moveTo>
                <a:pt x="0" y="45720"/>
              </a:moveTo>
              <a:lnTo>
                <a:pt x="457280" y="45720"/>
              </a:lnTo>
            </a:path>
          </a:pathLst>
        </a:custGeom>
        <a:noFill/>
        <a:ln w="6350" cap="flat" cmpd="sng" algn="ctr">
          <a:solidFill>
            <a:schemeClr val="accent5">
              <a:hueOff val="-1351709"/>
              <a:satOff val="-3484"/>
              <a:lumOff val="-2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50597" y="1185320"/>
        <a:ext cx="24394" cy="4878"/>
      </dsp:txXfrm>
    </dsp:sp>
    <dsp:sp modelId="{3687AA24-1031-4DB8-9B66-BF3686507613}">
      <dsp:nvSpPr>
        <dsp:cNvPr id="0" name=""/>
        <dsp:cNvSpPr/>
      </dsp:nvSpPr>
      <dsp:spPr>
        <a:xfrm>
          <a:off x="2614734" y="551393"/>
          <a:ext cx="2121219" cy="1272731"/>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942" tIns="109105" rIns="103942" bIns="109105" numCol="1" spcCol="1270" anchor="ctr" anchorCtr="0">
          <a:noAutofit/>
        </a:bodyPr>
        <a:lstStyle/>
        <a:p>
          <a:pPr marL="0" lvl="0" indent="0" algn="ctr" defTabSz="800100">
            <a:lnSpc>
              <a:spcPct val="90000"/>
            </a:lnSpc>
            <a:spcBef>
              <a:spcPct val="0"/>
            </a:spcBef>
            <a:spcAft>
              <a:spcPct val="35000"/>
            </a:spcAft>
            <a:buNone/>
          </a:pPr>
          <a:r>
            <a:rPr lang="en-US" sz="1800" kern="1200"/>
            <a:t>Simutaneous Classroom Instruciotn</a:t>
          </a:r>
        </a:p>
      </dsp:txBody>
      <dsp:txXfrm>
        <a:off x="2614734" y="551393"/>
        <a:ext cx="2121219" cy="1272731"/>
      </dsp:txXfrm>
    </dsp:sp>
    <dsp:sp modelId="{D60451B4-9DAC-4972-B56E-4E84A4533433}">
      <dsp:nvSpPr>
        <dsp:cNvPr id="0" name=""/>
        <dsp:cNvSpPr/>
      </dsp:nvSpPr>
      <dsp:spPr>
        <a:xfrm>
          <a:off x="1066244" y="1822325"/>
          <a:ext cx="5218199" cy="457280"/>
        </a:xfrm>
        <a:custGeom>
          <a:avLst/>
          <a:gdLst/>
          <a:ahLst/>
          <a:cxnLst/>
          <a:rect l="0" t="0" r="0" b="0"/>
          <a:pathLst>
            <a:path>
              <a:moveTo>
                <a:pt x="5218199" y="0"/>
              </a:moveTo>
              <a:lnTo>
                <a:pt x="5218199" y="245740"/>
              </a:lnTo>
              <a:lnTo>
                <a:pt x="0" y="245740"/>
              </a:lnTo>
              <a:lnTo>
                <a:pt x="0" y="457280"/>
              </a:lnTo>
            </a:path>
          </a:pathLst>
        </a:custGeom>
        <a:noFill/>
        <a:ln w="6350" cap="flat" cmpd="sng" algn="ctr">
          <a:solidFill>
            <a:schemeClr val="accent5">
              <a:hueOff val="-2703417"/>
              <a:satOff val="-6968"/>
              <a:lumOff val="-47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4320" y="2048526"/>
        <a:ext cx="262047" cy="4878"/>
      </dsp:txXfrm>
    </dsp:sp>
    <dsp:sp modelId="{24B707DD-28BF-4D54-9E6B-67E7C5402897}">
      <dsp:nvSpPr>
        <dsp:cNvPr id="0" name=""/>
        <dsp:cNvSpPr/>
      </dsp:nvSpPr>
      <dsp:spPr>
        <a:xfrm>
          <a:off x="5223834" y="551393"/>
          <a:ext cx="2121219" cy="1272731"/>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942" tIns="109105" rIns="103942" bIns="109105"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Light" panose="020F0302020204030204"/>
            </a:rPr>
            <a:t>Interact</a:t>
          </a:r>
          <a:r>
            <a:rPr lang="en-US" sz="1800" kern="1200"/>
            <a:t> with peers</a:t>
          </a:r>
        </a:p>
      </dsp:txBody>
      <dsp:txXfrm>
        <a:off x="5223834" y="551393"/>
        <a:ext cx="2121219" cy="1272731"/>
      </dsp:txXfrm>
    </dsp:sp>
    <dsp:sp modelId="{6E996CD7-4502-492E-AB38-BFC386E55FBE}">
      <dsp:nvSpPr>
        <dsp:cNvPr id="0" name=""/>
        <dsp:cNvSpPr/>
      </dsp:nvSpPr>
      <dsp:spPr>
        <a:xfrm>
          <a:off x="2125054" y="2902651"/>
          <a:ext cx="457280" cy="91440"/>
        </a:xfrm>
        <a:custGeom>
          <a:avLst/>
          <a:gdLst/>
          <a:ahLst/>
          <a:cxnLst/>
          <a:rect l="0" t="0" r="0" b="0"/>
          <a:pathLst>
            <a:path>
              <a:moveTo>
                <a:pt x="0" y="45720"/>
              </a:moveTo>
              <a:lnTo>
                <a:pt x="457280" y="45720"/>
              </a:lnTo>
            </a:path>
          </a:pathLst>
        </a:custGeom>
        <a:noFill/>
        <a:ln w="6350" cap="flat" cmpd="sng" algn="ctr">
          <a:solidFill>
            <a:schemeClr val="accent5">
              <a:hueOff val="-4055126"/>
              <a:satOff val="-10451"/>
              <a:lumOff val="-705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41497" y="2945932"/>
        <a:ext cx="24394" cy="4878"/>
      </dsp:txXfrm>
    </dsp:sp>
    <dsp:sp modelId="{5BAA769C-35B7-4B5B-A98A-EBB7B1257DDD}">
      <dsp:nvSpPr>
        <dsp:cNvPr id="0" name=""/>
        <dsp:cNvSpPr/>
      </dsp:nvSpPr>
      <dsp:spPr>
        <a:xfrm>
          <a:off x="5635" y="2312005"/>
          <a:ext cx="2121219" cy="1272731"/>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942" tIns="109105" rIns="103942" bIns="109105" numCol="1" spcCol="1270" anchor="ctr" anchorCtr="0">
          <a:noAutofit/>
        </a:bodyPr>
        <a:lstStyle/>
        <a:p>
          <a:pPr marL="0" lvl="0" indent="0" algn="ctr" defTabSz="800100">
            <a:lnSpc>
              <a:spcPct val="90000"/>
            </a:lnSpc>
            <a:spcBef>
              <a:spcPct val="0"/>
            </a:spcBef>
            <a:spcAft>
              <a:spcPct val="35000"/>
            </a:spcAft>
            <a:buNone/>
          </a:pPr>
          <a:r>
            <a:rPr lang="en-US" sz="1800" kern="1200"/>
            <a:t>Morning meeting schoolwide (link)</a:t>
          </a:r>
        </a:p>
      </dsp:txBody>
      <dsp:txXfrm>
        <a:off x="5635" y="2312005"/>
        <a:ext cx="2121219" cy="1272731"/>
      </dsp:txXfrm>
    </dsp:sp>
    <dsp:sp modelId="{D7878115-9392-4D8F-B44D-0ED7308CD78B}">
      <dsp:nvSpPr>
        <dsp:cNvPr id="0" name=""/>
        <dsp:cNvSpPr/>
      </dsp:nvSpPr>
      <dsp:spPr>
        <a:xfrm>
          <a:off x="4734154" y="2902651"/>
          <a:ext cx="457280" cy="91440"/>
        </a:xfrm>
        <a:custGeom>
          <a:avLst/>
          <a:gdLst/>
          <a:ahLst/>
          <a:cxnLst/>
          <a:rect l="0" t="0" r="0" b="0"/>
          <a:pathLst>
            <a:path>
              <a:moveTo>
                <a:pt x="0" y="45720"/>
              </a:moveTo>
              <a:lnTo>
                <a:pt x="457280" y="45720"/>
              </a:lnTo>
            </a:path>
          </a:pathLst>
        </a:custGeom>
        <a:noFill/>
        <a:ln w="6350" cap="flat" cmpd="sng" algn="ctr">
          <a:solidFill>
            <a:schemeClr val="accent5">
              <a:hueOff val="-5406834"/>
              <a:satOff val="-13935"/>
              <a:lumOff val="-941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50597" y="2945932"/>
        <a:ext cx="24394" cy="4878"/>
      </dsp:txXfrm>
    </dsp:sp>
    <dsp:sp modelId="{8EFBBB8C-577F-4EC5-A671-798E07DF99C6}">
      <dsp:nvSpPr>
        <dsp:cNvPr id="0" name=""/>
        <dsp:cNvSpPr/>
      </dsp:nvSpPr>
      <dsp:spPr>
        <a:xfrm>
          <a:off x="2614734" y="2312005"/>
          <a:ext cx="2121219" cy="1272731"/>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942" tIns="109105" rIns="103942" bIns="109105" numCol="1" spcCol="1270" anchor="ctr" anchorCtr="0">
          <a:noAutofit/>
        </a:bodyPr>
        <a:lstStyle/>
        <a:p>
          <a:pPr marL="0" lvl="0" indent="0" algn="ctr" defTabSz="800100">
            <a:lnSpc>
              <a:spcPct val="90000"/>
            </a:lnSpc>
            <a:spcBef>
              <a:spcPct val="0"/>
            </a:spcBef>
            <a:spcAft>
              <a:spcPct val="35000"/>
            </a:spcAft>
            <a:buNone/>
          </a:pPr>
          <a:r>
            <a:rPr lang="en-US" sz="1800" kern="1200"/>
            <a:t>Uniform required</a:t>
          </a:r>
        </a:p>
      </dsp:txBody>
      <dsp:txXfrm>
        <a:off x="2614734" y="2312005"/>
        <a:ext cx="2121219" cy="1272731"/>
      </dsp:txXfrm>
    </dsp:sp>
    <dsp:sp modelId="{770CD252-F8E4-4238-A475-6283BD56233F}">
      <dsp:nvSpPr>
        <dsp:cNvPr id="0" name=""/>
        <dsp:cNvSpPr/>
      </dsp:nvSpPr>
      <dsp:spPr>
        <a:xfrm>
          <a:off x="1066244" y="3582937"/>
          <a:ext cx="5218199" cy="457280"/>
        </a:xfrm>
        <a:custGeom>
          <a:avLst/>
          <a:gdLst/>
          <a:ahLst/>
          <a:cxnLst/>
          <a:rect l="0" t="0" r="0" b="0"/>
          <a:pathLst>
            <a:path>
              <a:moveTo>
                <a:pt x="5218199" y="0"/>
              </a:moveTo>
              <a:lnTo>
                <a:pt x="5218199" y="245740"/>
              </a:lnTo>
              <a:lnTo>
                <a:pt x="0" y="245740"/>
              </a:lnTo>
              <a:lnTo>
                <a:pt x="0" y="45728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4320" y="3809138"/>
        <a:ext cx="262047" cy="4878"/>
      </dsp:txXfrm>
    </dsp:sp>
    <dsp:sp modelId="{2999867B-DBC2-4B4C-AE84-875083514DA6}">
      <dsp:nvSpPr>
        <dsp:cNvPr id="0" name=""/>
        <dsp:cNvSpPr/>
      </dsp:nvSpPr>
      <dsp:spPr>
        <a:xfrm>
          <a:off x="5223834" y="2312005"/>
          <a:ext cx="2121219" cy="1272731"/>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942" tIns="109105" rIns="103942" bIns="109105" numCol="1" spcCol="1270" anchor="ctr" anchorCtr="0">
          <a:noAutofit/>
        </a:bodyPr>
        <a:lstStyle/>
        <a:p>
          <a:pPr marL="0" lvl="0" indent="0" algn="ctr" defTabSz="800100">
            <a:lnSpc>
              <a:spcPct val="90000"/>
            </a:lnSpc>
            <a:spcBef>
              <a:spcPct val="0"/>
            </a:spcBef>
            <a:spcAft>
              <a:spcPct val="35000"/>
            </a:spcAft>
            <a:buNone/>
          </a:pPr>
          <a:r>
            <a:rPr lang="en-US" sz="1800" kern="1200"/>
            <a:t>Parents are not to interact during these </a:t>
          </a:r>
          <a:r>
            <a:rPr lang="en-US" sz="1800" kern="1200">
              <a:latin typeface="Calibri Light" panose="020F0302020204030204"/>
            </a:rPr>
            <a:t>classes</a:t>
          </a:r>
          <a:endParaRPr lang="en-US" sz="1800" kern="1200"/>
        </a:p>
      </dsp:txBody>
      <dsp:txXfrm>
        <a:off x="5223834" y="2312005"/>
        <a:ext cx="2121219" cy="1272731"/>
      </dsp:txXfrm>
    </dsp:sp>
    <dsp:sp modelId="{7DF98E6D-1782-416A-8375-FD661D862FD1}">
      <dsp:nvSpPr>
        <dsp:cNvPr id="0" name=""/>
        <dsp:cNvSpPr/>
      </dsp:nvSpPr>
      <dsp:spPr>
        <a:xfrm>
          <a:off x="5635" y="4072617"/>
          <a:ext cx="2121219" cy="1272731"/>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3942" tIns="109105" rIns="103942" bIns="109105"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Should you have a question, please call or email the teacher</a:t>
          </a:r>
        </a:p>
      </dsp:txBody>
      <dsp:txXfrm>
        <a:off x="5635" y="4072617"/>
        <a:ext cx="2121219" cy="12727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DB193-71C0-40AE-BB9D-6B330D21F14E}">
      <dsp:nvSpPr>
        <dsp:cNvPr id="0" name=""/>
        <dsp:cNvSpPr/>
      </dsp:nvSpPr>
      <dsp:spPr>
        <a:xfrm>
          <a:off x="0" y="83926"/>
          <a:ext cx="6263640" cy="171942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Arrive on time</a:t>
          </a:r>
        </a:p>
      </dsp:txBody>
      <dsp:txXfrm>
        <a:off x="83935" y="167861"/>
        <a:ext cx="6095770" cy="1551554"/>
      </dsp:txXfrm>
    </dsp:sp>
    <dsp:sp modelId="{605C79EB-AB8B-4F67-A214-8529F297AAEB}">
      <dsp:nvSpPr>
        <dsp:cNvPr id="0" name=""/>
        <dsp:cNvSpPr/>
      </dsp:nvSpPr>
      <dsp:spPr>
        <a:xfrm>
          <a:off x="0" y="1892631"/>
          <a:ext cx="6263640" cy="171942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Car line Only No walk ups Temperatures taken in vehicle (prepare for slow entry)</a:t>
          </a:r>
        </a:p>
      </dsp:txBody>
      <dsp:txXfrm>
        <a:off x="83935" y="1976566"/>
        <a:ext cx="6095770" cy="1551554"/>
      </dsp:txXfrm>
    </dsp:sp>
    <dsp:sp modelId="{B56E96DA-E910-41E9-BB57-A4DFB7BDB354}">
      <dsp:nvSpPr>
        <dsp:cNvPr id="0" name=""/>
        <dsp:cNvSpPr/>
      </dsp:nvSpPr>
      <dsp:spPr>
        <a:xfrm>
          <a:off x="0" y="3701336"/>
          <a:ext cx="6263640" cy="171942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No entry into building by anyone other than </a:t>
          </a:r>
          <a:r>
            <a:rPr lang="en-US" sz="3100" kern="1200">
              <a:latin typeface="Calibri Light" panose="020F0302020204030204"/>
            </a:rPr>
            <a:t>students</a:t>
          </a:r>
          <a:r>
            <a:rPr lang="en-US" sz="3100" kern="1200"/>
            <a:t> and faculty</a:t>
          </a:r>
        </a:p>
      </dsp:txBody>
      <dsp:txXfrm>
        <a:off x="83935" y="3785271"/>
        <a:ext cx="6095770" cy="155155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4EDE2-ED80-4B5E-91B3-EDAF2F453DC6}" type="datetimeFigureOut">
              <a:rPr lang="en-US"/>
              <a:t>8/23/2020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12A278-ACA1-4F9A-82B1-470402338FAA}" type="slidenum">
              <a:rPr lang="en-US"/>
              <a:t>‹#›</a:t>
            </a:fld>
            <a:endParaRPr lang="en-US"/>
          </a:p>
        </p:txBody>
      </p:sp>
    </p:spTree>
    <p:extLst>
      <p:ext uri="{BB962C8B-B14F-4D97-AF65-F5344CB8AC3E}">
        <p14:creationId xmlns:p14="http://schemas.microsoft.com/office/powerpoint/2010/main" val="345474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ecure.educationalnetworks.net/apps/s/index.jsp?ech=www.bridgepreptampa.com&amp;s=463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88o3qxioiJI&amp;list=PL3O20M7DyIpybhYOgWmFZre46XZDVrz0G&amp;index=6&amp;t=0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youtube.com/watch?v=uLzgv-hVnso&amp;list=PL3O20M7DyIpybhYOgWmFZre46XZDVrz0G&amp;index=7&amp;t=0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edsby.com/help/parent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1</a:t>
            </a:fld>
            <a:endParaRPr lang="en-US"/>
          </a:p>
        </p:txBody>
      </p:sp>
    </p:spTree>
    <p:extLst>
      <p:ext uri="{BB962C8B-B14F-4D97-AF65-F5344CB8AC3E}">
        <p14:creationId xmlns:p14="http://schemas.microsoft.com/office/powerpoint/2010/main" val="532920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10</a:t>
            </a:fld>
            <a:endParaRPr lang="en-US"/>
          </a:p>
        </p:txBody>
      </p:sp>
    </p:spTree>
    <p:extLst>
      <p:ext uri="{BB962C8B-B14F-4D97-AF65-F5344CB8AC3E}">
        <p14:creationId xmlns:p14="http://schemas.microsoft.com/office/powerpoint/2010/main" val="1502320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11</a:t>
            </a:fld>
            <a:endParaRPr lang="en-US"/>
          </a:p>
        </p:txBody>
      </p:sp>
    </p:spTree>
    <p:extLst>
      <p:ext uri="{BB962C8B-B14F-4D97-AF65-F5344CB8AC3E}">
        <p14:creationId xmlns:p14="http://schemas.microsoft.com/office/powerpoint/2010/main" val="918923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12</a:t>
            </a:fld>
            <a:endParaRPr lang="en-US"/>
          </a:p>
        </p:txBody>
      </p:sp>
    </p:spTree>
    <p:extLst>
      <p:ext uri="{BB962C8B-B14F-4D97-AF65-F5344CB8AC3E}">
        <p14:creationId xmlns:p14="http://schemas.microsoft.com/office/powerpoint/2010/main" val="859863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13</a:t>
            </a:fld>
            <a:endParaRPr lang="en-US"/>
          </a:p>
        </p:txBody>
      </p:sp>
    </p:spTree>
    <p:extLst>
      <p:ext uri="{BB962C8B-B14F-4D97-AF65-F5344CB8AC3E}">
        <p14:creationId xmlns:p14="http://schemas.microsoft.com/office/powerpoint/2010/main" val="3193285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14</a:t>
            </a:fld>
            <a:endParaRPr lang="en-US"/>
          </a:p>
        </p:txBody>
      </p:sp>
    </p:spTree>
    <p:extLst>
      <p:ext uri="{BB962C8B-B14F-4D97-AF65-F5344CB8AC3E}">
        <p14:creationId xmlns:p14="http://schemas.microsoft.com/office/powerpoint/2010/main" val="331583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15</a:t>
            </a:fld>
            <a:endParaRPr lang="en-US"/>
          </a:p>
        </p:txBody>
      </p:sp>
    </p:spTree>
    <p:extLst>
      <p:ext uri="{BB962C8B-B14F-4D97-AF65-F5344CB8AC3E}">
        <p14:creationId xmlns:p14="http://schemas.microsoft.com/office/powerpoint/2010/main" val="3869218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16</a:t>
            </a:fld>
            <a:endParaRPr lang="en-US"/>
          </a:p>
        </p:txBody>
      </p:sp>
    </p:spTree>
    <p:extLst>
      <p:ext uri="{BB962C8B-B14F-4D97-AF65-F5344CB8AC3E}">
        <p14:creationId xmlns:p14="http://schemas.microsoft.com/office/powerpoint/2010/main" val="2188282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17</a:t>
            </a:fld>
            <a:endParaRPr lang="en-US"/>
          </a:p>
        </p:txBody>
      </p:sp>
    </p:spTree>
    <p:extLst>
      <p:ext uri="{BB962C8B-B14F-4D97-AF65-F5344CB8AC3E}">
        <p14:creationId xmlns:p14="http://schemas.microsoft.com/office/powerpoint/2010/main" val="4066579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18</a:t>
            </a:fld>
            <a:endParaRPr lang="en-US"/>
          </a:p>
        </p:txBody>
      </p:sp>
    </p:spTree>
    <p:extLst>
      <p:ext uri="{BB962C8B-B14F-4D97-AF65-F5344CB8AC3E}">
        <p14:creationId xmlns:p14="http://schemas.microsoft.com/office/powerpoint/2010/main" val="4148889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ask that in order to keep your children and all our staff safe you was all clothing daily preferable in hot water.  Student should shower daily</a:t>
            </a:r>
          </a:p>
        </p:txBody>
      </p:sp>
      <p:sp>
        <p:nvSpPr>
          <p:cNvPr id="4" name="Slide Number Placeholder 3"/>
          <p:cNvSpPr>
            <a:spLocks noGrp="1"/>
          </p:cNvSpPr>
          <p:nvPr>
            <p:ph type="sldNum" sz="quarter" idx="5"/>
          </p:nvPr>
        </p:nvSpPr>
        <p:spPr/>
        <p:txBody>
          <a:bodyPr/>
          <a:lstStyle/>
          <a:p>
            <a:fld id="{EC12A278-ACA1-4F9A-82B1-470402338FAA}" type="slidenum">
              <a:rPr lang="en-US"/>
              <a:t>19</a:t>
            </a:fld>
            <a:endParaRPr lang="en-US"/>
          </a:p>
        </p:txBody>
      </p:sp>
    </p:spTree>
    <p:extLst>
      <p:ext uri="{BB962C8B-B14F-4D97-AF65-F5344CB8AC3E}">
        <p14:creationId xmlns:p14="http://schemas.microsoft.com/office/powerpoint/2010/main" val="3393453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Introductions</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60EA0F99-CA53-45CD-BDFD-2895D9054CD8}"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20</a:t>
            </a:fld>
            <a:endParaRPr lang="en-US"/>
          </a:p>
        </p:txBody>
      </p:sp>
    </p:spTree>
    <p:extLst>
      <p:ext uri="{BB962C8B-B14F-4D97-AF65-F5344CB8AC3E}">
        <p14:creationId xmlns:p14="http://schemas.microsoft.com/office/powerpoint/2010/main" val="3432271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21</a:t>
            </a:fld>
            <a:endParaRPr lang="en-US"/>
          </a:p>
        </p:txBody>
      </p:sp>
    </p:spTree>
    <p:extLst>
      <p:ext uri="{BB962C8B-B14F-4D97-AF65-F5344CB8AC3E}">
        <p14:creationId xmlns:p14="http://schemas.microsoft.com/office/powerpoint/2010/main" val="2003749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ONCE A WEEK WE ASK THAT OUR MIDDLE SCHOOL STUDENTS WEAR BUISINESS PROFESSIONAL ATTIRE.  Once a month we are blessed with community members who give back by sharing their life experiences with our students.  We have had authors, military, chefs, actors, dancers, make up artists, motivational speakers, law enforcement, secretaries, bankers and so many more careers shared with our students.  </a:t>
            </a:r>
          </a:p>
          <a:p>
            <a:pPr>
              <a:lnSpc>
                <a:spcPct val="90000"/>
              </a:lnSpc>
              <a:spcBef>
                <a:spcPts val="1000"/>
              </a:spcBef>
            </a:pPr>
            <a:r>
              <a:rPr lang="en-US"/>
              <a:t>Navy pants or knee length skirt </a:t>
            </a:r>
            <a:endParaRPr lang="en-US">
              <a:cs typeface="Calibri"/>
            </a:endParaRPr>
          </a:p>
          <a:p>
            <a:pPr>
              <a:lnSpc>
                <a:spcPct val="90000"/>
              </a:lnSpc>
              <a:spcBef>
                <a:spcPts val="1000"/>
              </a:spcBef>
            </a:pPr>
            <a:r>
              <a:rPr lang="en-US"/>
              <a:t>White Oxford button down short sleeve or long sleeve shirt with school logo </a:t>
            </a:r>
            <a:endParaRPr lang="en-US">
              <a:cs typeface="Calibri"/>
            </a:endParaRPr>
          </a:p>
          <a:p>
            <a:pPr>
              <a:lnSpc>
                <a:spcPct val="90000"/>
              </a:lnSpc>
              <a:spcBef>
                <a:spcPts val="1000"/>
              </a:spcBef>
            </a:pPr>
            <a:r>
              <a:rPr lang="en-US"/>
              <a:t>Black closed-toe dress shoes with socks (No heels) </a:t>
            </a:r>
            <a:endParaRPr lang="en-US">
              <a:cs typeface="Calibri"/>
            </a:endParaRPr>
          </a:p>
          <a:p>
            <a:pPr>
              <a:lnSpc>
                <a:spcPct val="90000"/>
              </a:lnSpc>
              <a:spcBef>
                <a:spcPts val="1000"/>
              </a:spcBef>
            </a:pPr>
            <a:r>
              <a:rPr lang="en-US"/>
              <a:t>Navy blue cardigan with school logo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C12A278-ACA1-4F9A-82B1-470402338FAA}" type="slidenum">
              <a:rPr lang="en-US"/>
              <a:t>22</a:t>
            </a:fld>
            <a:endParaRPr lang="en-US"/>
          </a:p>
        </p:txBody>
      </p:sp>
    </p:spTree>
    <p:extLst>
      <p:ext uri="{BB962C8B-B14F-4D97-AF65-F5344CB8AC3E}">
        <p14:creationId xmlns:p14="http://schemas.microsoft.com/office/powerpoint/2010/main" val="2111582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Masks and Solid  All students must wear masks on campus k-8</a:t>
            </a:r>
          </a:p>
          <a:p>
            <a:r>
              <a:rPr lang="en-US">
                <a:cs typeface="Calibri"/>
              </a:rPr>
              <a:t>They must be solid with no design to eliminate distracting others</a:t>
            </a:r>
          </a:p>
        </p:txBody>
      </p:sp>
      <p:sp>
        <p:nvSpPr>
          <p:cNvPr id="4" name="Slide Number Placeholder 3"/>
          <p:cNvSpPr>
            <a:spLocks noGrp="1"/>
          </p:cNvSpPr>
          <p:nvPr>
            <p:ph type="sldNum" sz="quarter" idx="5"/>
          </p:nvPr>
        </p:nvSpPr>
        <p:spPr/>
        <p:txBody>
          <a:bodyPr/>
          <a:lstStyle/>
          <a:p>
            <a:fld id="{EC12A278-ACA1-4F9A-82B1-470402338FAA}" type="slidenum">
              <a:rPr lang="en-US"/>
              <a:t>23</a:t>
            </a:fld>
            <a:endParaRPr lang="en-US"/>
          </a:p>
        </p:txBody>
      </p:sp>
    </p:spTree>
    <p:extLst>
      <p:ext uri="{BB962C8B-B14F-4D97-AF65-F5344CB8AC3E}">
        <p14:creationId xmlns:p14="http://schemas.microsoft.com/office/powerpoint/2010/main" val="1817780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dirty="0">
                <a:hlinkClick r:id="rId3"/>
              </a:rPr>
              <a:t>https://secure.educationalnetworks.net/apps/s/index.jsp?ech=www.bridgepreptampa.com&amp;s=4637</a:t>
            </a:r>
            <a:endParaRPr lang="en-US" dirty="0"/>
          </a:p>
          <a:p>
            <a:pPr marL="285750" indent="-285750">
              <a:lnSpc>
                <a:spcPct val="90000"/>
              </a:lnSpc>
              <a:spcBef>
                <a:spcPts val="1000"/>
              </a:spcBef>
              <a:buFont typeface="Arial"/>
              <a:buChar char="•"/>
            </a:pPr>
            <a:endParaRPr lang="en-US" dirty="0">
              <a:cs typeface="Calibri"/>
            </a:endParaRPr>
          </a:p>
          <a:p>
            <a:pPr>
              <a:lnSpc>
                <a:spcPct val="90000"/>
              </a:lnSpc>
              <a:spcBef>
                <a:spcPts val="1000"/>
              </a:spcBef>
            </a:pPr>
            <a:r>
              <a:rPr lang="en-US" dirty="0">
                <a:cs typeface="Calibri"/>
              </a:rPr>
              <a:t>All purchases will be made online and shirts will be mailed to school.  Once we receive all orders you will be notified and we will schedule pickup. Also we now offer a BPA hoodie for all grades k-8. </a:t>
            </a:r>
          </a:p>
          <a:p>
            <a:r>
              <a:rPr lang="en-US" dirty="0">
                <a:cs typeface="Calibri"/>
              </a:rPr>
              <a:t> </a:t>
            </a:r>
          </a:p>
        </p:txBody>
      </p:sp>
      <p:sp>
        <p:nvSpPr>
          <p:cNvPr id="4" name="Slide Number Placeholder 3"/>
          <p:cNvSpPr>
            <a:spLocks noGrp="1"/>
          </p:cNvSpPr>
          <p:nvPr>
            <p:ph type="sldNum" sz="quarter" idx="5"/>
          </p:nvPr>
        </p:nvSpPr>
        <p:spPr/>
        <p:txBody>
          <a:bodyPr/>
          <a:lstStyle/>
          <a:p>
            <a:fld id="{EC12A278-ACA1-4F9A-82B1-470402338FAA}" type="slidenum">
              <a:rPr lang="en-US"/>
              <a:t>24</a:t>
            </a:fld>
            <a:endParaRPr lang="en-US"/>
          </a:p>
        </p:txBody>
      </p:sp>
    </p:spTree>
    <p:extLst>
      <p:ext uri="{BB962C8B-B14F-4D97-AF65-F5344CB8AC3E}">
        <p14:creationId xmlns:p14="http://schemas.microsoft.com/office/powerpoint/2010/main" val="1464026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$ 7.00   Brick and mortar students may bring the money and purchase from their homeroom teachers.  Remote students we will be sending out a schedule so that you may come at your convenience pay and pick up your mandatory planner </a:t>
            </a:r>
          </a:p>
        </p:txBody>
      </p:sp>
      <p:sp>
        <p:nvSpPr>
          <p:cNvPr id="4" name="Slide Number Placeholder 3"/>
          <p:cNvSpPr>
            <a:spLocks noGrp="1"/>
          </p:cNvSpPr>
          <p:nvPr>
            <p:ph type="sldNum" sz="quarter" idx="5"/>
          </p:nvPr>
        </p:nvSpPr>
        <p:spPr/>
        <p:txBody>
          <a:bodyPr/>
          <a:lstStyle/>
          <a:p>
            <a:fld id="{EC12A278-ACA1-4F9A-82B1-470402338FAA}" type="slidenum">
              <a:rPr lang="en-US"/>
              <a:t>25</a:t>
            </a:fld>
            <a:endParaRPr lang="en-US"/>
          </a:p>
        </p:txBody>
      </p:sp>
    </p:spTree>
    <p:extLst>
      <p:ext uri="{BB962C8B-B14F-4D97-AF65-F5344CB8AC3E}">
        <p14:creationId xmlns:p14="http://schemas.microsoft.com/office/powerpoint/2010/main" val="3810595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all the ways parents can stay connected.  We use Class dojo for grades k-4 and  </a:t>
            </a:r>
            <a:r>
              <a:rPr lang="en-US" dirty="0" err="1"/>
              <a:t>MyKidsbank</a:t>
            </a:r>
            <a:r>
              <a:rPr lang="en-US" dirty="0"/>
              <a:t> Behavior tracker for grades 5-8 </a:t>
            </a:r>
          </a:p>
          <a:p>
            <a:endParaRPr lang="en-US" dirty="0">
              <a:cs typeface="Calibri"/>
            </a:endParaRPr>
          </a:p>
          <a:p>
            <a:r>
              <a:rPr lang="en-US" dirty="0">
                <a:cs typeface="Calibri"/>
              </a:rPr>
              <a:t>ZOOM  STUDENTS SHOULD BE INTERACTING WITH THE TEACHER</a:t>
            </a:r>
          </a:p>
          <a:p>
            <a:endParaRPr lang="en-US" dirty="0">
              <a:cs typeface="Calibri"/>
            </a:endParaRPr>
          </a:p>
        </p:txBody>
      </p:sp>
      <p:sp>
        <p:nvSpPr>
          <p:cNvPr id="4" name="Slide Number Placeholder 3"/>
          <p:cNvSpPr>
            <a:spLocks noGrp="1"/>
          </p:cNvSpPr>
          <p:nvPr>
            <p:ph type="sldNum" sz="quarter" idx="5"/>
          </p:nvPr>
        </p:nvSpPr>
        <p:spPr/>
        <p:txBody>
          <a:bodyPr/>
          <a:lstStyle/>
          <a:p>
            <a:fld id="{EC12A278-ACA1-4F9A-82B1-470402338FAA}" type="slidenum">
              <a:rPr lang="en-US"/>
              <a:t>26</a:t>
            </a:fld>
            <a:endParaRPr lang="en-US"/>
          </a:p>
        </p:txBody>
      </p:sp>
    </p:spTree>
    <p:extLst>
      <p:ext uri="{BB962C8B-B14F-4D97-AF65-F5344CB8AC3E}">
        <p14:creationId xmlns:p14="http://schemas.microsoft.com/office/powerpoint/2010/main" val="1505497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BRIDGEPREPTAMPA.com FOR INFORMATIONAL VIDEO! Create and account!</a:t>
            </a:r>
          </a:p>
        </p:txBody>
      </p:sp>
      <p:sp>
        <p:nvSpPr>
          <p:cNvPr id="4" name="Slide Number Placeholder 3"/>
          <p:cNvSpPr>
            <a:spLocks noGrp="1"/>
          </p:cNvSpPr>
          <p:nvPr>
            <p:ph type="sldNum" sz="quarter" idx="5"/>
          </p:nvPr>
        </p:nvSpPr>
        <p:spPr/>
        <p:txBody>
          <a:bodyPr/>
          <a:lstStyle/>
          <a:p>
            <a:fld id="{EC12A278-ACA1-4F9A-82B1-470402338FAA}" type="slidenum">
              <a:rPr lang="en-US"/>
              <a:t>27</a:t>
            </a:fld>
            <a:endParaRPr lang="en-US"/>
          </a:p>
        </p:txBody>
      </p:sp>
    </p:spTree>
    <p:extLst>
      <p:ext uri="{BB962C8B-B14F-4D97-AF65-F5344CB8AC3E}">
        <p14:creationId xmlns:p14="http://schemas.microsoft.com/office/powerpoint/2010/main" val="1647984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Once you have created an account and signed in you will be verified and then you can begin picking your classes from the list of courses.  click on the course and then add it to your schedule.  The teacher will verify and you will be set up for the classes. </a:t>
            </a:r>
          </a:p>
          <a:p>
            <a:r>
              <a:rPr lang="en-US">
                <a:cs typeface="Calibri"/>
              </a:rPr>
              <a:t>Creating an account</a:t>
            </a:r>
          </a:p>
          <a:p>
            <a:r>
              <a:rPr lang="en-US">
                <a:hlinkClick r:id="rId3"/>
              </a:rPr>
              <a:t>https://www.youtube.com/watch?v=88o3qxioiJI&amp;list=PL3O20M7DyIpybhYOgWmFZre46XZDVrz0G&amp;index=6&amp;t=0s</a:t>
            </a:r>
            <a:endParaRPr lang="en-US">
              <a:cs typeface="Calibri"/>
              <a:hlinkClick r:id="rId3"/>
            </a:endParaRPr>
          </a:p>
          <a:p>
            <a:endParaRPr lang="en-US"/>
          </a:p>
          <a:p>
            <a:r>
              <a:rPr lang="en-US">
                <a:hlinkClick r:id="rId4"/>
              </a:rPr>
              <a:t>Uploading Assignments into EDUNETWORK</a:t>
            </a:r>
            <a:br>
              <a:rPr lang="en-US">
                <a:cs typeface="+mn-lt"/>
              </a:rPr>
            </a:br>
            <a:r>
              <a:rPr lang="en-US"/>
              <a:t>We have a good video about submitting Homework assignments here:</a:t>
            </a:r>
            <a:br>
              <a:rPr lang="en-US">
                <a:cs typeface="+mn-lt"/>
              </a:rPr>
            </a:br>
            <a:br>
              <a:rPr lang="en-US">
                <a:cs typeface="+mn-lt"/>
              </a:rPr>
            </a:br>
            <a:r>
              <a:rPr lang="en-US">
                <a:hlinkClick r:id="rId4"/>
              </a:rPr>
              <a:t>https://www.youtube.com/watch?v=uLzgv-hVnso&amp;list=PL3O20M7DyIpybhYOgWmFZre46XZDVrz0G&amp;index=7&amp;t=0s</a:t>
            </a: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EC12A278-ACA1-4F9A-82B1-470402338FAA}" type="slidenum">
              <a:rPr lang="en-US"/>
              <a:t>28</a:t>
            </a:fld>
            <a:endParaRPr lang="en-US"/>
          </a:p>
        </p:txBody>
      </p:sp>
    </p:spTree>
    <p:extLst>
      <p:ext uri="{BB962C8B-B14F-4D97-AF65-F5344CB8AC3E}">
        <p14:creationId xmlns:p14="http://schemas.microsoft.com/office/powerpoint/2010/main" val="3729110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Sans-Serif"/>
              <a:buChar char="•"/>
            </a:pPr>
            <a:endParaRPr lang="en-US" dirty="0">
              <a:cs typeface="Calibri"/>
            </a:endParaRPr>
          </a:p>
          <a:p>
            <a:pPr marL="171450" indent="-171450">
              <a:lnSpc>
                <a:spcPct val="90000"/>
              </a:lnSpc>
              <a:spcBef>
                <a:spcPts val="1000"/>
              </a:spcBef>
              <a:buFont typeface="Arial,Sans-Serif"/>
              <a:buChar char="•"/>
            </a:pPr>
            <a:r>
              <a:rPr lang="en-US" dirty="0">
                <a:hlinkClick r:id="rId3"/>
              </a:rPr>
              <a:t>https://www.edsby.com/help/parents/</a:t>
            </a:r>
            <a:endParaRPr lang="en-US" dirty="0">
              <a:cs typeface="Calibri"/>
              <a:hlinkClick r:id="rId3"/>
            </a:endParaRPr>
          </a:p>
          <a:p>
            <a:pPr marL="171450" indent="-171450">
              <a:lnSpc>
                <a:spcPct val="90000"/>
              </a:lnSpc>
              <a:spcBef>
                <a:spcPts val="1000"/>
              </a:spcBef>
              <a:buFont typeface="Arial,Sans-Serif"/>
              <a:buChar char="•"/>
            </a:pP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C12A278-ACA1-4F9A-82B1-470402338FAA}" type="slidenum">
              <a:rPr lang="en-US"/>
              <a:t>29</a:t>
            </a:fld>
            <a:endParaRPr lang="en-US"/>
          </a:p>
        </p:txBody>
      </p:sp>
    </p:spTree>
    <p:extLst>
      <p:ext uri="{BB962C8B-B14F-4D97-AF65-F5344CB8AC3E}">
        <p14:creationId xmlns:p14="http://schemas.microsoft.com/office/powerpoint/2010/main" val="2238558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3</a:t>
            </a:fld>
            <a:endParaRPr lang="en-US"/>
          </a:p>
        </p:txBody>
      </p:sp>
    </p:spTree>
    <p:extLst>
      <p:ext uri="{BB962C8B-B14F-4D97-AF65-F5344CB8AC3E}">
        <p14:creationId xmlns:p14="http://schemas.microsoft.com/office/powerpoint/2010/main" val="866850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30</a:t>
            </a:fld>
            <a:endParaRPr lang="en-US"/>
          </a:p>
        </p:txBody>
      </p:sp>
    </p:spTree>
    <p:extLst>
      <p:ext uri="{BB962C8B-B14F-4D97-AF65-F5344CB8AC3E}">
        <p14:creationId xmlns:p14="http://schemas.microsoft.com/office/powerpoint/2010/main" val="1759370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Parents need not interact only students will be interacting</a:t>
            </a:r>
          </a:p>
        </p:txBody>
      </p:sp>
      <p:sp>
        <p:nvSpPr>
          <p:cNvPr id="4" name="Slide Number Placeholder 3"/>
          <p:cNvSpPr>
            <a:spLocks noGrp="1"/>
          </p:cNvSpPr>
          <p:nvPr>
            <p:ph type="sldNum" sz="quarter" idx="5"/>
          </p:nvPr>
        </p:nvSpPr>
        <p:spPr/>
        <p:txBody>
          <a:bodyPr/>
          <a:lstStyle/>
          <a:p>
            <a:fld id="{EC12A278-ACA1-4F9A-82B1-470402338FAA}" type="slidenum">
              <a:rPr lang="en-US"/>
              <a:t>31</a:t>
            </a:fld>
            <a:endParaRPr lang="en-US"/>
          </a:p>
        </p:txBody>
      </p:sp>
    </p:spTree>
    <p:extLst>
      <p:ext uri="{BB962C8B-B14F-4D97-AF65-F5344CB8AC3E}">
        <p14:creationId xmlns:p14="http://schemas.microsoft.com/office/powerpoint/2010/main" val="2479829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32</a:t>
            </a:fld>
            <a:endParaRPr lang="en-US"/>
          </a:p>
        </p:txBody>
      </p:sp>
    </p:spTree>
    <p:extLst>
      <p:ext uri="{BB962C8B-B14F-4D97-AF65-F5344CB8AC3E}">
        <p14:creationId xmlns:p14="http://schemas.microsoft.com/office/powerpoint/2010/main" val="312940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Students temperatures will be checked upon arrival to school and again a few hours later.  Every child will be checked a minimum of twice per day.  If we find that a student is running a temperature parents/guardians will be called. </a:t>
            </a:r>
          </a:p>
        </p:txBody>
      </p:sp>
      <p:sp>
        <p:nvSpPr>
          <p:cNvPr id="4" name="Slide Number Placeholder 3"/>
          <p:cNvSpPr>
            <a:spLocks noGrp="1"/>
          </p:cNvSpPr>
          <p:nvPr>
            <p:ph type="sldNum" sz="quarter" idx="5"/>
          </p:nvPr>
        </p:nvSpPr>
        <p:spPr/>
        <p:txBody>
          <a:bodyPr/>
          <a:lstStyle/>
          <a:p>
            <a:fld id="{EC12A278-ACA1-4F9A-82B1-470402338FAA}" type="slidenum">
              <a:rPr lang="en-US"/>
              <a:t>33</a:t>
            </a:fld>
            <a:endParaRPr lang="en-US"/>
          </a:p>
        </p:txBody>
      </p:sp>
    </p:spTree>
    <p:extLst>
      <p:ext uri="{BB962C8B-B14F-4D97-AF65-F5344CB8AC3E}">
        <p14:creationId xmlns:p14="http://schemas.microsoft.com/office/powerpoint/2010/main" val="3486396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34</a:t>
            </a:fld>
            <a:endParaRPr lang="en-US"/>
          </a:p>
        </p:txBody>
      </p:sp>
    </p:spTree>
    <p:extLst>
      <p:ext uri="{BB962C8B-B14F-4D97-AF65-F5344CB8AC3E}">
        <p14:creationId xmlns:p14="http://schemas.microsoft.com/office/powerpoint/2010/main" val="247716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35</a:t>
            </a:fld>
            <a:endParaRPr lang="en-US"/>
          </a:p>
        </p:txBody>
      </p:sp>
    </p:spTree>
    <p:extLst>
      <p:ext uri="{BB962C8B-B14F-4D97-AF65-F5344CB8AC3E}">
        <p14:creationId xmlns:p14="http://schemas.microsoft.com/office/powerpoint/2010/main" val="3474405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so blessed to be one of 2 school in Hillsborough to receive this 20 thousand grant program. Partnered up with Frameworks our Social and emotional learning (SEL) enhances students’ capacity to integrate skills, attitudes, and behaviors to deal effectively and ethically with daily tasks and challenges.   Every morning K- 8th grade will be participating in some form of activity during the daily morning meet up.  This give students the opportunity to get ready to learn.</a:t>
            </a:r>
          </a:p>
          <a:p>
            <a:endParaRPr lang="en-US"/>
          </a:p>
          <a:p>
            <a:r>
              <a:rPr lang="en-US"/>
              <a:t>Through this program BPA promote intrapersonal, interpersonal, and cognitive competence for all students all ages.</a:t>
            </a:r>
            <a:endParaRPr lang="en-US">
              <a:cs typeface="Calibri"/>
            </a:endParaRPr>
          </a:p>
        </p:txBody>
      </p:sp>
      <p:sp>
        <p:nvSpPr>
          <p:cNvPr id="4" name="Slide Number Placeholder 3"/>
          <p:cNvSpPr>
            <a:spLocks noGrp="1"/>
          </p:cNvSpPr>
          <p:nvPr>
            <p:ph type="sldNum" sz="quarter" idx="5"/>
          </p:nvPr>
        </p:nvSpPr>
        <p:spPr/>
        <p:txBody>
          <a:bodyPr/>
          <a:lstStyle/>
          <a:p>
            <a:fld id="{EC12A278-ACA1-4F9A-82B1-470402338FAA}" type="slidenum">
              <a:rPr lang="en-US"/>
              <a:t>36</a:t>
            </a:fld>
            <a:endParaRPr lang="en-US"/>
          </a:p>
        </p:txBody>
      </p:sp>
    </p:spTree>
    <p:extLst>
      <p:ext uri="{BB962C8B-B14F-4D97-AF65-F5344CB8AC3E}">
        <p14:creationId xmlns:p14="http://schemas.microsoft.com/office/powerpoint/2010/main" val="3646895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37</a:t>
            </a:fld>
            <a:endParaRPr lang="en-US"/>
          </a:p>
        </p:txBody>
      </p:sp>
    </p:spTree>
    <p:extLst>
      <p:ext uri="{BB962C8B-B14F-4D97-AF65-F5344CB8AC3E}">
        <p14:creationId xmlns:p14="http://schemas.microsoft.com/office/powerpoint/2010/main" val="894745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38</a:t>
            </a:fld>
            <a:endParaRPr lang="en-US"/>
          </a:p>
        </p:txBody>
      </p:sp>
    </p:spTree>
    <p:extLst>
      <p:ext uri="{BB962C8B-B14F-4D97-AF65-F5344CB8AC3E}">
        <p14:creationId xmlns:p14="http://schemas.microsoft.com/office/powerpoint/2010/main" val="4040472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our face to face not our remote students</a:t>
            </a:r>
          </a:p>
        </p:txBody>
      </p:sp>
      <p:sp>
        <p:nvSpPr>
          <p:cNvPr id="4" name="Slide Number Placeholder 3"/>
          <p:cNvSpPr>
            <a:spLocks noGrp="1"/>
          </p:cNvSpPr>
          <p:nvPr>
            <p:ph type="sldNum" sz="quarter" idx="5"/>
          </p:nvPr>
        </p:nvSpPr>
        <p:spPr/>
        <p:txBody>
          <a:bodyPr/>
          <a:lstStyle/>
          <a:p>
            <a:fld id="{EC12A278-ACA1-4F9A-82B1-470402338FAA}" type="slidenum">
              <a:rPr lang="en-US"/>
              <a:t>39</a:t>
            </a:fld>
            <a:endParaRPr lang="en-US"/>
          </a:p>
        </p:txBody>
      </p:sp>
    </p:spTree>
    <p:extLst>
      <p:ext uri="{BB962C8B-B14F-4D97-AF65-F5344CB8AC3E}">
        <p14:creationId xmlns:p14="http://schemas.microsoft.com/office/powerpoint/2010/main" val="169628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4</a:t>
            </a:fld>
            <a:endParaRPr lang="en-US"/>
          </a:p>
        </p:txBody>
      </p:sp>
    </p:spTree>
    <p:extLst>
      <p:ext uri="{BB962C8B-B14F-4D97-AF65-F5344CB8AC3E}">
        <p14:creationId xmlns:p14="http://schemas.microsoft.com/office/powerpoint/2010/main" val="1346635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40</a:t>
            </a:fld>
            <a:endParaRPr lang="en-US"/>
          </a:p>
        </p:txBody>
      </p:sp>
    </p:spTree>
    <p:extLst>
      <p:ext uri="{BB962C8B-B14F-4D97-AF65-F5344CB8AC3E}">
        <p14:creationId xmlns:p14="http://schemas.microsoft.com/office/powerpoint/2010/main" val="12758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41</a:t>
            </a:fld>
            <a:endParaRPr lang="en-US"/>
          </a:p>
        </p:txBody>
      </p:sp>
    </p:spTree>
    <p:extLst>
      <p:ext uri="{BB962C8B-B14F-4D97-AF65-F5344CB8AC3E}">
        <p14:creationId xmlns:p14="http://schemas.microsoft.com/office/powerpoint/2010/main" val="27535119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42</a:t>
            </a:fld>
            <a:endParaRPr lang="en-US"/>
          </a:p>
        </p:txBody>
      </p:sp>
    </p:spTree>
    <p:extLst>
      <p:ext uri="{BB962C8B-B14F-4D97-AF65-F5344CB8AC3E}">
        <p14:creationId xmlns:p14="http://schemas.microsoft.com/office/powerpoint/2010/main" val="3862778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43</a:t>
            </a:fld>
            <a:endParaRPr lang="en-US"/>
          </a:p>
        </p:txBody>
      </p:sp>
    </p:spTree>
    <p:extLst>
      <p:ext uri="{BB962C8B-B14F-4D97-AF65-F5344CB8AC3E}">
        <p14:creationId xmlns:p14="http://schemas.microsoft.com/office/powerpoint/2010/main" val="1575655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have staggered lunch so that we continue to practice social distancing.  Students and teachers have been assigned their areas to eat lunch safely.</a:t>
            </a:r>
          </a:p>
        </p:txBody>
      </p:sp>
      <p:sp>
        <p:nvSpPr>
          <p:cNvPr id="4" name="Slide Number Placeholder 3"/>
          <p:cNvSpPr>
            <a:spLocks noGrp="1"/>
          </p:cNvSpPr>
          <p:nvPr>
            <p:ph type="sldNum" sz="quarter" idx="5"/>
          </p:nvPr>
        </p:nvSpPr>
        <p:spPr/>
        <p:txBody>
          <a:bodyPr/>
          <a:lstStyle/>
          <a:p>
            <a:fld id="{EC12A278-ACA1-4F9A-82B1-470402338FAA}" type="slidenum">
              <a:rPr lang="en-US"/>
              <a:t>44</a:t>
            </a:fld>
            <a:endParaRPr lang="en-US"/>
          </a:p>
        </p:txBody>
      </p:sp>
    </p:spTree>
    <p:extLst>
      <p:ext uri="{BB962C8B-B14F-4D97-AF65-F5344CB8AC3E}">
        <p14:creationId xmlns:p14="http://schemas.microsoft.com/office/powerpoint/2010/main" val="298423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45</a:t>
            </a:fld>
            <a:endParaRPr lang="en-US"/>
          </a:p>
        </p:txBody>
      </p:sp>
    </p:spTree>
    <p:extLst>
      <p:ext uri="{BB962C8B-B14F-4D97-AF65-F5344CB8AC3E}">
        <p14:creationId xmlns:p14="http://schemas.microsoft.com/office/powerpoint/2010/main" val="18393480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46</a:t>
            </a:fld>
            <a:endParaRPr lang="en-US"/>
          </a:p>
        </p:txBody>
      </p:sp>
    </p:spTree>
    <p:extLst>
      <p:ext uri="{BB962C8B-B14F-4D97-AF65-F5344CB8AC3E}">
        <p14:creationId xmlns:p14="http://schemas.microsoft.com/office/powerpoint/2010/main" val="26960289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SEE SLIDES ON AFTERCARE FOR INFORMATION! </a:t>
            </a:r>
          </a:p>
        </p:txBody>
      </p:sp>
      <p:sp>
        <p:nvSpPr>
          <p:cNvPr id="4" name="Slide Number Placeholder 3"/>
          <p:cNvSpPr>
            <a:spLocks noGrp="1"/>
          </p:cNvSpPr>
          <p:nvPr>
            <p:ph type="sldNum" sz="quarter" idx="5"/>
          </p:nvPr>
        </p:nvSpPr>
        <p:spPr/>
        <p:txBody>
          <a:bodyPr/>
          <a:lstStyle/>
          <a:p>
            <a:fld id="{EC12A278-ACA1-4F9A-82B1-470402338FAA}" type="slidenum">
              <a:rPr lang="en-US"/>
              <a:t>47</a:t>
            </a:fld>
            <a:endParaRPr lang="en-US"/>
          </a:p>
        </p:txBody>
      </p:sp>
    </p:spTree>
    <p:extLst>
      <p:ext uri="{BB962C8B-B14F-4D97-AF65-F5344CB8AC3E}">
        <p14:creationId xmlns:p14="http://schemas.microsoft.com/office/powerpoint/2010/main" val="1493234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Parents:</a:t>
            </a:r>
          </a:p>
          <a:p>
            <a:r>
              <a:rPr lang="en-US">
                <a:cs typeface="Calibri"/>
              </a:rPr>
              <a:t>Enter carline through the gate (one way) double lane </a:t>
            </a:r>
          </a:p>
          <a:p>
            <a:r>
              <a:rPr lang="en-US">
                <a:cs typeface="Calibri"/>
              </a:rPr>
              <a:t>Follow direction from our staff.</a:t>
            </a:r>
          </a:p>
          <a:p>
            <a:r>
              <a:rPr lang="en-US">
                <a:cs typeface="Calibri"/>
              </a:rPr>
              <a:t>Stop at stop sign</a:t>
            </a:r>
          </a:p>
          <a:p>
            <a:r>
              <a:rPr lang="en-US">
                <a:cs typeface="Calibri"/>
              </a:rPr>
              <a:t>Please have your Childs Name (First and Last)  and grade clearly visible on your dashboard.</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C12A278-ACA1-4F9A-82B1-470402338FAA}" type="slidenum">
              <a:rPr lang="en-US"/>
              <a:t>48</a:t>
            </a:fld>
            <a:endParaRPr lang="en-US"/>
          </a:p>
        </p:txBody>
      </p:sp>
    </p:spTree>
    <p:extLst>
      <p:ext uri="{BB962C8B-B14F-4D97-AF65-F5344CB8AC3E}">
        <p14:creationId xmlns:p14="http://schemas.microsoft.com/office/powerpoint/2010/main" val="4111467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49</a:t>
            </a:fld>
            <a:endParaRPr lang="en-US"/>
          </a:p>
        </p:txBody>
      </p:sp>
    </p:spTree>
    <p:extLst>
      <p:ext uri="{BB962C8B-B14F-4D97-AF65-F5344CB8AC3E}">
        <p14:creationId xmlns:p14="http://schemas.microsoft.com/office/powerpoint/2010/main" val="2330819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5</a:t>
            </a:fld>
            <a:endParaRPr lang="en-US"/>
          </a:p>
        </p:txBody>
      </p:sp>
    </p:spTree>
    <p:extLst>
      <p:ext uri="{BB962C8B-B14F-4D97-AF65-F5344CB8AC3E}">
        <p14:creationId xmlns:p14="http://schemas.microsoft.com/office/powerpoint/2010/main" val="3840408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50</a:t>
            </a:fld>
            <a:endParaRPr lang="en-US"/>
          </a:p>
        </p:txBody>
      </p:sp>
    </p:spTree>
    <p:extLst>
      <p:ext uri="{BB962C8B-B14F-4D97-AF65-F5344CB8AC3E}">
        <p14:creationId xmlns:p14="http://schemas.microsoft.com/office/powerpoint/2010/main" val="31461811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 </a:t>
            </a:r>
          </a:p>
          <a:p>
            <a:endParaRPr lang="en-US" dirty="0">
              <a:cs typeface="Calibri"/>
            </a:endParaRPr>
          </a:p>
          <a:p>
            <a:r>
              <a:rPr lang="en-US" dirty="0" err="1">
                <a:cs typeface="Calibri"/>
              </a:rPr>
              <a:t>Edunetwork</a:t>
            </a:r>
            <a:r>
              <a:rPr lang="en-US" dirty="0">
                <a:cs typeface="Calibri"/>
              </a:rPr>
              <a:t> IS THE SAME AS BRIDGEPREPTAMPA.com  instructional platform (zoom links can be found here)</a:t>
            </a:r>
          </a:p>
          <a:p>
            <a:endParaRPr lang="en-US" dirty="0">
              <a:cs typeface="Calibri"/>
            </a:endParaRPr>
          </a:p>
          <a:p>
            <a:r>
              <a:rPr lang="en-US" dirty="0">
                <a:cs typeface="Calibri"/>
              </a:rPr>
              <a:t>Frameworks SEL</a:t>
            </a:r>
          </a:p>
          <a:p>
            <a:endParaRPr lang="en-US" dirty="0">
              <a:cs typeface="Calibri"/>
            </a:endParaRPr>
          </a:p>
          <a:p>
            <a:r>
              <a:rPr lang="en-US" dirty="0">
                <a:cs typeface="Calibri"/>
              </a:rPr>
              <a:t>Middle School CLASSROOM DOES NOT DO DOJO they use </a:t>
            </a:r>
            <a:r>
              <a:rPr lang="en-US" dirty="0" err="1">
                <a:cs typeface="Calibri"/>
              </a:rPr>
              <a:t>MYKIDSBank</a:t>
            </a:r>
            <a:endParaRPr lang="en-US" dirty="0">
              <a:cs typeface="Calibri"/>
            </a:endParaRPr>
          </a:p>
          <a:p>
            <a:endParaRPr lang="en-US" dirty="0">
              <a:cs typeface="Calibri"/>
            </a:endParaRPr>
          </a:p>
          <a:p>
            <a:r>
              <a:rPr lang="en-US" dirty="0">
                <a:cs typeface="Calibri"/>
              </a:rPr>
              <a:t>THERE WILL BE NO BEFORE OR AFTERCARE ON MONDAY AUGUST 24</a:t>
            </a:r>
            <a:r>
              <a:rPr lang="en-US" baseline="30000" dirty="0">
                <a:cs typeface="Calibri"/>
              </a:rPr>
              <a:t>TH</a:t>
            </a:r>
            <a:r>
              <a:rPr lang="en-US" dirty="0">
                <a:cs typeface="Calibri"/>
              </a:rPr>
              <a:t>.</a:t>
            </a:r>
          </a:p>
        </p:txBody>
      </p:sp>
      <p:sp>
        <p:nvSpPr>
          <p:cNvPr id="4" name="Slide Number Placeholder 3"/>
          <p:cNvSpPr>
            <a:spLocks noGrp="1"/>
          </p:cNvSpPr>
          <p:nvPr>
            <p:ph type="sldNum" sz="quarter" idx="5"/>
          </p:nvPr>
        </p:nvSpPr>
        <p:spPr/>
        <p:txBody>
          <a:bodyPr/>
          <a:lstStyle/>
          <a:p>
            <a:fld id="{EC12A278-ACA1-4F9A-82B1-470402338FAA}" type="slidenum">
              <a:rPr lang="en-US"/>
              <a:t>51</a:t>
            </a:fld>
            <a:endParaRPr lang="en-US"/>
          </a:p>
        </p:txBody>
      </p:sp>
    </p:spTree>
    <p:extLst>
      <p:ext uri="{BB962C8B-B14F-4D97-AF65-F5344CB8AC3E}">
        <p14:creationId xmlns:p14="http://schemas.microsoft.com/office/powerpoint/2010/main" val="40986844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LINKS FOR ALL GRADES  </a:t>
            </a:r>
            <a:r>
              <a:rPr lang="en-US" b="1" dirty="0"/>
              <a:t>Click on your grade level  Zoom link in the chat </a:t>
            </a:r>
            <a:endParaRPr lang="en-US" dirty="0"/>
          </a:p>
          <a:p>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EC12A278-ACA1-4F9A-82B1-470402338FAA}" type="slidenum">
              <a:rPr lang="en-US"/>
              <a:t>52</a:t>
            </a:fld>
            <a:endParaRPr lang="en-US"/>
          </a:p>
        </p:txBody>
      </p:sp>
    </p:spTree>
    <p:extLst>
      <p:ext uri="{BB962C8B-B14F-4D97-AF65-F5344CB8AC3E}">
        <p14:creationId xmlns:p14="http://schemas.microsoft.com/office/powerpoint/2010/main" val="39556655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53</a:t>
            </a:fld>
            <a:endParaRPr lang="en-US"/>
          </a:p>
        </p:txBody>
      </p:sp>
    </p:spTree>
    <p:extLst>
      <p:ext uri="{BB962C8B-B14F-4D97-AF65-F5344CB8AC3E}">
        <p14:creationId xmlns:p14="http://schemas.microsoft.com/office/powerpoint/2010/main" val="2305352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54</a:t>
            </a:fld>
            <a:endParaRPr lang="en-US"/>
          </a:p>
        </p:txBody>
      </p:sp>
    </p:spTree>
    <p:extLst>
      <p:ext uri="{BB962C8B-B14F-4D97-AF65-F5344CB8AC3E}">
        <p14:creationId xmlns:p14="http://schemas.microsoft.com/office/powerpoint/2010/main" val="8252293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55</a:t>
            </a:fld>
            <a:endParaRPr lang="en-US"/>
          </a:p>
        </p:txBody>
      </p:sp>
    </p:spTree>
    <p:extLst>
      <p:ext uri="{BB962C8B-B14F-4D97-AF65-F5344CB8AC3E}">
        <p14:creationId xmlns:p14="http://schemas.microsoft.com/office/powerpoint/2010/main" val="4387426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56</a:t>
            </a:fld>
            <a:endParaRPr lang="en-US"/>
          </a:p>
        </p:txBody>
      </p:sp>
    </p:spTree>
    <p:extLst>
      <p:ext uri="{BB962C8B-B14F-4D97-AF65-F5344CB8AC3E}">
        <p14:creationId xmlns:p14="http://schemas.microsoft.com/office/powerpoint/2010/main" val="31637299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57</a:t>
            </a:fld>
            <a:endParaRPr lang="en-US"/>
          </a:p>
        </p:txBody>
      </p:sp>
    </p:spTree>
    <p:extLst>
      <p:ext uri="{BB962C8B-B14F-4D97-AF65-F5344CB8AC3E}">
        <p14:creationId xmlns:p14="http://schemas.microsoft.com/office/powerpoint/2010/main" val="36457431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58</a:t>
            </a:fld>
            <a:endParaRPr lang="en-US"/>
          </a:p>
        </p:txBody>
      </p:sp>
    </p:spTree>
    <p:extLst>
      <p:ext uri="{BB962C8B-B14F-4D97-AF65-F5344CB8AC3E}">
        <p14:creationId xmlns:p14="http://schemas.microsoft.com/office/powerpoint/2010/main" val="18540157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59</a:t>
            </a:fld>
            <a:endParaRPr lang="en-US"/>
          </a:p>
        </p:txBody>
      </p:sp>
    </p:spTree>
    <p:extLst>
      <p:ext uri="{BB962C8B-B14F-4D97-AF65-F5344CB8AC3E}">
        <p14:creationId xmlns:p14="http://schemas.microsoft.com/office/powerpoint/2010/main" val="1248002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2A278-ACA1-4F9A-82B1-470402338FAA}" type="slidenum">
              <a:rPr lang="en-US"/>
              <a:t>6</a:t>
            </a:fld>
            <a:endParaRPr lang="en-US"/>
          </a:p>
        </p:txBody>
      </p:sp>
    </p:spTree>
    <p:extLst>
      <p:ext uri="{BB962C8B-B14F-4D97-AF65-F5344CB8AC3E}">
        <p14:creationId xmlns:p14="http://schemas.microsoft.com/office/powerpoint/2010/main" val="409175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Talking points .   Students required solid color face masks.  Masks should be worn at all times other than while eating or drinking.</a:t>
            </a:r>
          </a:p>
        </p:txBody>
      </p:sp>
      <p:sp>
        <p:nvSpPr>
          <p:cNvPr id="4" name="Slide Number Placeholder 3"/>
          <p:cNvSpPr>
            <a:spLocks noGrp="1"/>
          </p:cNvSpPr>
          <p:nvPr>
            <p:ph type="sldNum" sz="quarter" idx="5"/>
          </p:nvPr>
        </p:nvSpPr>
        <p:spPr/>
        <p:txBody>
          <a:bodyPr/>
          <a:lstStyle/>
          <a:p>
            <a:fld id="{EC12A278-ACA1-4F9A-82B1-470402338FAA}" type="slidenum">
              <a:rPr lang="en-US"/>
              <a:t>7</a:t>
            </a:fld>
            <a:endParaRPr lang="en-US"/>
          </a:p>
        </p:txBody>
      </p:sp>
    </p:spTree>
    <p:extLst>
      <p:ext uri="{BB962C8B-B14F-4D97-AF65-F5344CB8AC3E}">
        <p14:creationId xmlns:p14="http://schemas.microsoft.com/office/powerpoint/2010/main" val="207221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HAVE INSTALLED MULTIPLE HAND SANITIZER DISPENSERS THROUGH THE SCHOOL HOUSE AND PLC.  There are </a:t>
            </a:r>
            <a:r>
              <a:rPr lang="en-US" err="1">
                <a:cs typeface="Calibri"/>
              </a:rPr>
              <a:t>Bridgeprep</a:t>
            </a:r>
            <a:r>
              <a:rPr lang="en-US">
                <a:cs typeface="Calibri"/>
              </a:rPr>
              <a:t> stickers to remind students to social distance when in the common areas of the campus and can be found throughout the campus. Plexi glass protectors have been installed by our receptionist stations. </a:t>
            </a:r>
          </a:p>
        </p:txBody>
      </p:sp>
      <p:sp>
        <p:nvSpPr>
          <p:cNvPr id="4" name="Slide Number Placeholder 3"/>
          <p:cNvSpPr>
            <a:spLocks noGrp="1"/>
          </p:cNvSpPr>
          <p:nvPr>
            <p:ph type="sldNum" sz="quarter" idx="5"/>
          </p:nvPr>
        </p:nvSpPr>
        <p:spPr/>
        <p:txBody>
          <a:bodyPr/>
          <a:lstStyle/>
          <a:p>
            <a:fld id="{EC12A278-ACA1-4F9A-82B1-470402338FAA}" type="slidenum">
              <a:rPr lang="en-US"/>
              <a:t>8</a:t>
            </a:fld>
            <a:endParaRPr lang="en-US"/>
          </a:p>
        </p:txBody>
      </p:sp>
    </p:spTree>
    <p:extLst>
      <p:ext uri="{BB962C8B-B14F-4D97-AF65-F5344CB8AC3E}">
        <p14:creationId xmlns:p14="http://schemas.microsoft.com/office/powerpoint/2010/main" val="403734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Water fountains have been turned off in order to limit cross contamination.  They must send their child to school with ample bottle of water for hydrating.</a:t>
            </a:r>
          </a:p>
          <a:p>
            <a:endParaRPr lang="en-US" dirty="0">
              <a:cs typeface="Calibri"/>
            </a:endParaRPr>
          </a:p>
          <a:p>
            <a:r>
              <a:rPr lang="en-US" dirty="0">
                <a:cs typeface="Calibri"/>
              </a:rPr>
              <a:t>Especially at PE</a:t>
            </a:r>
          </a:p>
        </p:txBody>
      </p:sp>
      <p:sp>
        <p:nvSpPr>
          <p:cNvPr id="4" name="Slide Number Placeholder 3"/>
          <p:cNvSpPr>
            <a:spLocks noGrp="1"/>
          </p:cNvSpPr>
          <p:nvPr>
            <p:ph type="sldNum" sz="quarter" idx="5"/>
          </p:nvPr>
        </p:nvSpPr>
        <p:spPr/>
        <p:txBody>
          <a:bodyPr/>
          <a:lstStyle/>
          <a:p>
            <a:fld id="{EC12A278-ACA1-4F9A-82B1-470402338FAA}" type="slidenum">
              <a:rPr lang="en-US"/>
              <a:t>9</a:t>
            </a:fld>
            <a:endParaRPr lang="en-US"/>
          </a:p>
        </p:txBody>
      </p:sp>
    </p:spTree>
    <p:extLst>
      <p:ext uri="{BB962C8B-B14F-4D97-AF65-F5344CB8AC3E}">
        <p14:creationId xmlns:p14="http://schemas.microsoft.com/office/powerpoint/2010/main" val="2802858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hyperlink" Target="https://www.bridgepreptampa.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jpe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F9BE697-1C14-40FB-8079-412A70CCED48}"/>
              </a:ext>
            </a:extLst>
          </p:cNvPr>
          <p:cNvCxnSpPr/>
          <p:nvPr/>
        </p:nvCxnSpPr>
        <p:spPr>
          <a:xfrm>
            <a:off x="1524000" y="3832225"/>
            <a:ext cx="9144000" cy="1588"/>
          </a:xfrm>
          <a:prstGeom prst="line">
            <a:avLst/>
          </a:prstGeom>
          <a:ln w="38100">
            <a:solidFill>
              <a:srgbClr val="0066CC"/>
            </a:solidFill>
          </a:ln>
        </p:spPr>
        <p:style>
          <a:lnRef idx="1">
            <a:schemeClr val="accent1"/>
          </a:lnRef>
          <a:fillRef idx="0">
            <a:schemeClr val="accent1"/>
          </a:fillRef>
          <a:effectRef idx="0">
            <a:schemeClr val="accent1"/>
          </a:effectRef>
          <a:fontRef idx="minor">
            <a:schemeClr val="tx1"/>
          </a:fontRef>
        </p:style>
      </p:cxnSp>
      <p:pic>
        <p:nvPicPr>
          <p:cNvPr id="3075"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33401"/>
            <a:ext cx="88392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11"/>
          <p:cNvSpPr txBox="1">
            <a:spLocks noChangeArrowheads="1"/>
          </p:cNvSpPr>
          <p:nvPr/>
        </p:nvSpPr>
        <p:spPr bwMode="auto">
          <a:xfrm>
            <a:off x="2019300" y="3071813"/>
            <a:ext cx="8153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lIns="36576" tIns="36576" rIns="36576" bIns="36576"/>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000" b="1">
                <a:solidFill>
                  <a:srgbClr val="0066CC"/>
                </a:solidFill>
                <a:latin typeface="Calibri Light" panose="020F0302020204030204" pitchFamily="34" charset="0"/>
                <a:ea typeface="Arial Unicode MS" panose="020B0604020202020204" pitchFamily="34" charset="-128"/>
                <a:cs typeface="Arial Unicode MS" panose="020B0604020202020204" pitchFamily="34" charset="-128"/>
              </a:rPr>
              <a:t>Welcome to Our School Family!</a:t>
            </a:r>
            <a:endParaRPr lang="en-US" altLang="en-US" sz="4000" b="1">
              <a:solidFill>
                <a:srgbClr val="0000CC"/>
              </a:solidFill>
              <a:latin typeface="Calibri Light" panose="020F0302020204030204" pitchFamily="34" charset="0"/>
              <a:ea typeface="Arial Unicode MS" panose="020B0604020202020204" pitchFamily="34" charset="-128"/>
              <a:cs typeface="Arial Unicode MS" panose="020B0604020202020204" pitchFamily="34" charset="-128"/>
            </a:endParaRPr>
          </a:p>
          <a:p>
            <a:pPr algn="ctr" eaLnBrk="1" hangingPunct="1">
              <a:spcBef>
                <a:spcPct val="0"/>
              </a:spcBef>
              <a:buFontTx/>
              <a:buNone/>
            </a:pPr>
            <a:endParaRPr lang="en-US" altLang="en-US" sz="4000" b="1">
              <a:solidFill>
                <a:srgbClr val="0000CC"/>
              </a:solidFill>
              <a:latin typeface="Bookman Old Style" panose="02050604050505020204" pitchFamily="18" charset="0"/>
            </a:endParaRPr>
          </a:p>
          <a:p>
            <a:pPr algn="ctr" eaLnBrk="1" hangingPunct="1">
              <a:spcBef>
                <a:spcPct val="0"/>
              </a:spcBef>
              <a:buFontTx/>
              <a:buNone/>
            </a:pPr>
            <a:endParaRPr lang="en-US" altLang="en-US" sz="4000" b="1">
              <a:solidFill>
                <a:srgbClr val="0000CC"/>
              </a:solidFill>
              <a:latin typeface="Bookman Old Style" panose="02050604050505020204" pitchFamily="18" charset="0"/>
            </a:endParaRPr>
          </a:p>
          <a:p>
            <a:pPr algn="ctr">
              <a:spcBef>
                <a:spcPct val="0"/>
              </a:spcBef>
              <a:buFontTx/>
              <a:buNone/>
            </a:pPr>
            <a:endParaRPr lang="en-US" altLang="en-US" sz="2000" b="1" i="1">
              <a:solidFill>
                <a:srgbClr val="0066CC"/>
              </a:solidFill>
              <a:latin typeface="AbcTeacher" panose="00000400000000000000" pitchFamily="2" charset="0"/>
            </a:endParaRPr>
          </a:p>
          <a:p>
            <a:pPr algn="ctr">
              <a:spcBef>
                <a:spcPct val="0"/>
              </a:spcBef>
              <a:buFontTx/>
              <a:buNone/>
            </a:pPr>
            <a:endParaRPr lang="en-US" altLang="en-US" sz="2000" b="1">
              <a:solidFill>
                <a:srgbClr val="0066CC"/>
              </a:solidFill>
              <a:latin typeface="AbcTeacher" panose="00000400000000000000" pitchFamily="2" charset="0"/>
            </a:endParaRPr>
          </a:p>
          <a:p>
            <a:pPr algn="ctr">
              <a:spcBef>
                <a:spcPct val="0"/>
              </a:spcBef>
              <a:buFontTx/>
              <a:buNone/>
            </a:pPr>
            <a:endParaRPr lang="en-US" altLang="en-US" sz="2000" b="1">
              <a:solidFill>
                <a:srgbClr val="0066CC"/>
              </a:solidFill>
              <a:latin typeface="AbcTeacher" panose="00000400000000000000" pitchFamily="2" charset="0"/>
            </a:endParaRPr>
          </a:p>
          <a:p>
            <a:pPr algn="ctr">
              <a:spcBef>
                <a:spcPct val="0"/>
              </a:spcBef>
              <a:buFontTx/>
              <a:buNone/>
            </a:pPr>
            <a:endParaRPr lang="en-US" altLang="en-US" sz="2000" b="1">
              <a:solidFill>
                <a:srgbClr val="0066CC"/>
              </a:solidFill>
              <a:latin typeface="AbcTeacher" panose="00000400000000000000" pitchFamily="2" charset="0"/>
            </a:endParaRPr>
          </a:p>
          <a:p>
            <a:pPr algn="ctr">
              <a:spcBef>
                <a:spcPct val="0"/>
              </a:spcBef>
              <a:buFontTx/>
              <a:buNone/>
            </a:pPr>
            <a:r>
              <a:rPr lang="en-US" altLang="en-US" sz="2000" b="1">
                <a:solidFill>
                  <a:srgbClr val="0066CC"/>
                </a:solidFill>
                <a:latin typeface="Calibri Light" panose="020F0302020204030204" pitchFamily="34" charset="0"/>
                <a:ea typeface="Arial Unicode MS" panose="020B0604020202020204" pitchFamily="34" charset="-128"/>
                <a:cs typeface="Arial Unicode MS" panose="020B0604020202020204" pitchFamily="34" charset="-128"/>
              </a:rPr>
              <a:t>BridgePrep Academy of South Tampa</a:t>
            </a:r>
          </a:p>
          <a:p>
            <a:pPr algn="ctr">
              <a:spcBef>
                <a:spcPct val="0"/>
              </a:spcBef>
              <a:buFontTx/>
              <a:buNone/>
            </a:pPr>
            <a:r>
              <a:rPr lang="en-US" altLang="en-US" sz="1800" b="1">
                <a:solidFill>
                  <a:srgbClr val="0066CC"/>
                </a:solidFill>
                <a:latin typeface="Calibri Light" panose="020F0302020204030204" pitchFamily="34" charset="0"/>
                <a:ea typeface="Arial Unicode MS" panose="020B0604020202020204" pitchFamily="34" charset="-128"/>
                <a:cs typeface="Arial Unicode MS" panose="020B0604020202020204" pitchFamily="34" charset="-128"/>
              </a:rPr>
              <a:t>www.BridgePrepTampa.com</a:t>
            </a:r>
          </a:p>
        </p:txBody>
      </p:sp>
      <p:pic>
        <p:nvPicPr>
          <p:cNvPr id="3077" name="Picture 15" descr="http://basouth.bridgeprepacademy.com/album/2014/09/26/1/4914627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701" y="4090988"/>
            <a:ext cx="2994025"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p:cNvPicPr>
            <a:picLocks noChangeAspect="1"/>
          </p:cNvPicPr>
          <p:nvPr/>
        </p:nvPicPr>
        <p:blipFill>
          <a:blip r:embed="rId5">
            <a:extLst>
              <a:ext uri="{28A0092B-C50C-407E-A947-70E740481C1C}">
                <a14:useLocalDpi xmlns:a14="http://schemas.microsoft.com/office/drawing/2010/main" val="0"/>
              </a:ext>
            </a:extLst>
          </a:blip>
          <a:srcRect t="19308"/>
          <a:stretch>
            <a:fillRect/>
          </a:stretch>
        </p:blipFill>
        <p:spPr bwMode="auto">
          <a:xfrm>
            <a:off x="8458201" y="4003675"/>
            <a:ext cx="190341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495801"/>
            <a:ext cx="2579688"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252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close up of a logo&#10;&#10;Description automatically generated">
            <a:extLst>
              <a:ext uri="{FF2B5EF4-FFF2-40B4-BE49-F238E27FC236}">
                <a16:creationId xmlns:a16="http://schemas.microsoft.com/office/drawing/2014/main" id="{A7461F9C-1647-41DF-8131-867D5368229C}"/>
              </a:ext>
            </a:extLst>
          </p:cNvPr>
          <p:cNvPicPr>
            <a:picLocks noChangeAspect="1"/>
          </p:cNvPicPr>
          <p:nvPr/>
        </p:nvPicPr>
        <p:blipFill rotWithShape="1">
          <a:blip r:embed="rId3">
            <a:alphaModFix amt="50000"/>
          </a:blip>
          <a:srcRect t="3955" b="5319"/>
          <a:stretch/>
        </p:blipFill>
        <p:spPr>
          <a:xfrm>
            <a:off x="20" y="1"/>
            <a:ext cx="12191980" cy="6857999"/>
          </a:xfrm>
          <a:prstGeom prst="rect">
            <a:avLst/>
          </a:prstGeom>
        </p:spPr>
      </p:pic>
      <p:sp>
        <p:nvSpPr>
          <p:cNvPr id="2" name="Title 1">
            <a:extLst>
              <a:ext uri="{FF2B5EF4-FFF2-40B4-BE49-F238E27FC236}">
                <a16:creationId xmlns:a16="http://schemas.microsoft.com/office/drawing/2014/main" id="{F5479CFE-0CFF-4450-A76E-5E1B0006BD86}"/>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Health </a:t>
            </a:r>
            <a:br>
              <a:rPr lang="en-US" sz="6000">
                <a:solidFill>
                  <a:srgbClr val="FFFFFF"/>
                </a:solidFill>
              </a:rPr>
            </a:br>
            <a:r>
              <a:rPr lang="en-US" sz="6000">
                <a:solidFill>
                  <a:srgbClr val="FFFFFF"/>
                </a:solidFill>
              </a:rPr>
              <a:t>Awareness</a:t>
            </a:r>
          </a:p>
        </p:txBody>
      </p:sp>
    </p:spTree>
    <p:extLst>
      <p:ext uri="{BB962C8B-B14F-4D97-AF65-F5344CB8AC3E}">
        <p14:creationId xmlns:p14="http://schemas.microsoft.com/office/powerpoint/2010/main" val="175051251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screenshot of a cell phone&#10;&#10;Description automatically generated">
            <a:extLst>
              <a:ext uri="{FF2B5EF4-FFF2-40B4-BE49-F238E27FC236}">
                <a16:creationId xmlns:a16="http://schemas.microsoft.com/office/drawing/2014/main" id="{E6BA414A-80CB-4A1A-BE41-C77BC4C3EDAE}"/>
              </a:ext>
            </a:extLst>
          </p:cNvPr>
          <p:cNvPicPr>
            <a:picLocks noChangeAspect="1"/>
          </p:cNvPicPr>
          <p:nvPr/>
        </p:nvPicPr>
        <p:blipFill rotWithShape="1">
          <a:blip r:embed="rId3"/>
          <a:srcRect b="3035"/>
          <a:stretch/>
        </p:blipFill>
        <p:spPr>
          <a:xfrm>
            <a:off x="20" y="1282"/>
            <a:ext cx="12191980" cy="6856718"/>
          </a:xfrm>
          <a:prstGeom prst="rect">
            <a:avLst/>
          </a:prstGeom>
        </p:spPr>
      </p:pic>
    </p:spTree>
    <p:extLst>
      <p:ext uri="{BB962C8B-B14F-4D97-AF65-F5344CB8AC3E}">
        <p14:creationId xmlns:p14="http://schemas.microsoft.com/office/powerpoint/2010/main" val="64172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screenshot of a cell phone&#10;&#10;Description automatically generated">
            <a:extLst>
              <a:ext uri="{FF2B5EF4-FFF2-40B4-BE49-F238E27FC236}">
                <a16:creationId xmlns:a16="http://schemas.microsoft.com/office/drawing/2014/main" id="{AAB73C0A-8D10-44AA-88EC-0184C181AEDB}"/>
              </a:ext>
            </a:extLst>
          </p:cNvPr>
          <p:cNvPicPr>
            <a:picLocks noChangeAspect="1"/>
          </p:cNvPicPr>
          <p:nvPr/>
        </p:nvPicPr>
        <p:blipFill rotWithShape="1">
          <a:blip r:embed="rId3"/>
          <a:srcRect r="425" b="-1"/>
          <a:stretch/>
        </p:blipFill>
        <p:spPr>
          <a:xfrm>
            <a:off x="20" y="1282"/>
            <a:ext cx="12191980" cy="6856718"/>
          </a:xfrm>
          <a:prstGeom prst="rect">
            <a:avLst/>
          </a:prstGeom>
        </p:spPr>
      </p:pic>
    </p:spTree>
    <p:extLst>
      <p:ext uri="{BB962C8B-B14F-4D97-AF65-F5344CB8AC3E}">
        <p14:creationId xmlns:p14="http://schemas.microsoft.com/office/powerpoint/2010/main" val="1685403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screenshot of a social media post&#10;&#10;Description automatically generated">
            <a:extLst>
              <a:ext uri="{FF2B5EF4-FFF2-40B4-BE49-F238E27FC236}">
                <a16:creationId xmlns:a16="http://schemas.microsoft.com/office/drawing/2014/main" id="{ACE3B93C-6F9E-4F63-A088-FC2D0CFBEA04}"/>
              </a:ext>
            </a:extLst>
          </p:cNvPr>
          <p:cNvPicPr>
            <a:picLocks noChangeAspect="1"/>
          </p:cNvPicPr>
          <p:nvPr/>
        </p:nvPicPr>
        <p:blipFill>
          <a:blip r:embed="rId3"/>
          <a:stretch>
            <a:fillRect/>
          </a:stretch>
        </p:blipFill>
        <p:spPr>
          <a:xfrm>
            <a:off x="-1302" y="-3653"/>
            <a:ext cx="12206327" cy="6736350"/>
          </a:xfrm>
          <a:prstGeom prst="rect">
            <a:avLst/>
          </a:prstGeom>
        </p:spPr>
      </p:pic>
    </p:spTree>
    <p:extLst>
      <p:ext uri="{BB962C8B-B14F-4D97-AF65-F5344CB8AC3E}">
        <p14:creationId xmlns:p14="http://schemas.microsoft.com/office/powerpoint/2010/main" val="2223030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a social media post&#10;&#10;Description automatically generated">
            <a:extLst>
              <a:ext uri="{FF2B5EF4-FFF2-40B4-BE49-F238E27FC236}">
                <a16:creationId xmlns:a16="http://schemas.microsoft.com/office/drawing/2014/main" id="{01333251-B2E8-406F-A72F-0530D5F310F4}"/>
              </a:ext>
            </a:extLst>
          </p:cNvPr>
          <p:cNvPicPr>
            <a:picLocks noChangeAspect="1"/>
          </p:cNvPicPr>
          <p:nvPr/>
        </p:nvPicPr>
        <p:blipFill>
          <a:blip r:embed="rId3"/>
          <a:stretch>
            <a:fillRect/>
          </a:stretch>
        </p:blipFill>
        <p:spPr>
          <a:xfrm>
            <a:off x="197991" y="6905"/>
            <a:ext cx="11819465" cy="6480143"/>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653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screenshot of a cell phone&#10;&#10;Description automatically generated">
            <a:extLst>
              <a:ext uri="{FF2B5EF4-FFF2-40B4-BE49-F238E27FC236}">
                <a16:creationId xmlns:a16="http://schemas.microsoft.com/office/drawing/2014/main" id="{DEACB049-3AE7-4BF4-8406-18713B79918F}"/>
              </a:ext>
            </a:extLst>
          </p:cNvPr>
          <p:cNvPicPr>
            <a:picLocks noChangeAspect="1"/>
          </p:cNvPicPr>
          <p:nvPr/>
        </p:nvPicPr>
        <p:blipFill rotWithShape="1">
          <a:blip r:embed="rId3"/>
          <a:srcRect t="4679"/>
          <a:stretch/>
        </p:blipFill>
        <p:spPr>
          <a:xfrm>
            <a:off x="-128933" y="1282"/>
            <a:ext cx="12320933" cy="6856718"/>
          </a:xfrm>
          <a:prstGeom prst="rect">
            <a:avLst/>
          </a:prstGeom>
        </p:spPr>
      </p:pic>
    </p:spTree>
    <p:extLst>
      <p:ext uri="{BB962C8B-B14F-4D97-AF65-F5344CB8AC3E}">
        <p14:creationId xmlns:p14="http://schemas.microsoft.com/office/powerpoint/2010/main" val="1018787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screenshot of a cell phone&#10;&#10;Description automatically generated">
            <a:extLst>
              <a:ext uri="{FF2B5EF4-FFF2-40B4-BE49-F238E27FC236}">
                <a16:creationId xmlns:a16="http://schemas.microsoft.com/office/drawing/2014/main" id="{6177A48A-8192-4953-B9F7-D6DAE217C71E}"/>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538675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a16="http://schemas.microsoft.com/office/drawing/2014/main" id="{56A405B6-DD20-42B5-B999-F8CA2AB6E9BF}"/>
              </a:ext>
            </a:extLst>
          </p:cNvPr>
          <p:cNvPicPr>
            <a:picLocks noChangeAspect="1"/>
          </p:cNvPicPr>
          <p:nvPr/>
        </p:nvPicPr>
        <p:blipFill>
          <a:blip r:embed="rId3"/>
          <a:stretch>
            <a:fillRect/>
          </a:stretch>
        </p:blipFill>
        <p:spPr>
          <a:xfrm>
            <a:off x="160541" y="104205"/>
            <a:ext cx="11870917" cy="6649589"/>
          </a:xfrm>
          <a:prstGeom prst="rect">
            <a:avLst/>
          </a:prstGeom>
        </p:spPr>
      </p:pic>
    </p:spTree>
    <p:extLst>
      <p:ext uri="{BB962C8B-B14F-4D97-AF65-F5344CB8AC3E}">
        <p14:creationId xmlns:p14="http://schemas.microsoft.com/office/powerpoint/2010/main" val="2811494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creenshot of text&#10;&#10;Description automatically generated">
            <a:extLst>
              <a:ext uri="{FF2B5EF4-FFF2-40B4-BE49-F238E27FC236}">
                <a16:creationId xmlns:a16="http://schemas.microsoft.com/office/drawing/2014/main" id="{869C6E38-255C-4A29-8311-6A9C19CA4CFC}"/>
              </a:ext>
            </a:extLst>
          </p:cNvPr>
          <p:cNvPicPr>
            <a:picLocks noChangeAspect="1"/>
          </p:cNvPicPr>
          <p:nvPr/>
        </p:nvPicPr>
        <p:blipFill>
          <a:blip r:embed="rId3"/>
          <a:stretch>
            <a:fillRect/>
          </a:stretch>
        </p:blipFill>
        <p:spPr>
          <a:xfrm>
            <a:off x="-1503" y="10420"/>
            <a:ext cx="12112943" cy="6766820"/>
          </a:xfrm>
          <a:prstGeom prst="rect">
            <a:avLst/>
          </a:prstGeom>
        </p:spPr>
      </p:pic>
    </p:spTree>
    <p:extLst>
      <p:ext uri="{BB962C8B-B14F-4D97-AF65-F5344CB8AC3E}">
        <p14:creationId xmlns:p14="http://schemas.microsoft.com/office/powerpoint/2010/main" val="1158385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DF80-A922-47E8-8189-565041B2FCA0}"/>
              </a:ext>
            </a:extLst>
          </p:cNvPr>
          <p:cNvSpPr>
            <a:spLocks noGrp="1"/>
          </p:cNvSpPr>
          <p:nvPr>
            <p:ph type="title"/>
          </p:nvPr>
        </p:nvSpPr>
        <p:spPr>
          <a:xfrm>
            <a:off x="5202621" y="4665605"/>
            <a:ext cx="6638806" cy="1292433"/>
          </a:xfrm>
        </p:spPr>
        <p:txBody>
          <a:bodyPr vert="horz" lIns="91440" tIns="45720" rIns="91440" bIns="45720" rtlCol="0" anchor="ctr">
            <a:normAutofit/>
          </a:bodyPr>
          <a:lstStyle/>
          <a:p>
            <a:r>
              <a:rPr lang="en-US" sz="2600" kern="1200">
                <a:solidFill>
                  <a:schemeClr val="tx1"/>
                </a:solidFill>
                <a:latin typeface="+mj-lt"/>
                <a:ea typeface="+mj-ea"/>
                <a:cs typeface="+mj-cs"/>
              </a:rPr>
              <a:t> SHOWER DAILY AND WASH UNIFORMS/CLOTHING DAILY </a:t>
            </a:r>
            <a:br>
              <a:rPr lang="en-US" sz="2600" kern="1200">
                <a:solidFill>
                  <a:schemeClr val="tx1"/>
                </a:solidFill>
                <a:latin typeface="+mj-lt"/>
                <a:ea typeface="+mj-ea"/>
                <a:cs typeface="+mj-cs"/>
              </a:rPr>
            </a:br>
            <a:r>
              <a:rPr lang="en-US" sz="2600" kern="1200">
                <a:solidFill>
                  <a:schemeClr val="tx1"/>
                </a:solidFill>
                <a:latin typeface="+mj-lt"/>
                <a:ea typeface="+mj-ea"/>
                <a:cs typeface="+mj-cs"/>
              </a:rPr>
              <a:t> </a:t>
            </a:r>
          </a:p>
        </p:txBody>
      </p:sp>
      <p:pic>
        <p:nvPicPr>
          <p:cNvPr id="6" name="Picture 6" descr="A picture containing indoor, sitting, cup, small&#10;&#10;Description automatically generated">
            <a:extLst>
              <a:ext uri="{FF2B5EF4-FFF2-40B4-BE49-F238E27FC236}">
                <a16:creationId xmlns:a16="http://schemas.microsoft.com/office/drawing/2014/main" id="{DC4BABE0-98D0-456C-B785-9195E61D71F2}"/>
              </a:ext>
            </a:extLst>
          </p:cNvPr>
          <p:cNvPicPr>
            <a:picLocks noGrp="1" noChangeAspect="1"/>
          </p:cNvPicPr>
          <p:nvPr>
            <p:ph sz="half" idx="2"/>
          </p:nvPr>
        </p:nvPicPr>
        <p:blipFill rotWithShape="1">
          <a:blip r:embed="rId3"/>
          <a:srcRect r="14417" b="-1"/>
          <a:stretch/>
        </p:blipFill>
        <p:spPr>
          <a:xfrm>
            <a:off x="20" y="1"/>
            <a:ext cx="4848284" cy="4359438"/>
          </a:xfrm>
          <a:prstGeom prst="rect">
            <a:avLst/>
          </a:prstGeom>
        </p:spPr>
      </p:pic>
      <p:pic>
        <p:nvPicPr>
          <p:cNvPr id="7" name="Picture 7" descr="A close up of a logo&#10;&#10;Description automatically generated">
            <a:extLst>
              <a:ext uri="{FF2B5EF4-FFF2-40B4-BE49-F238E27FC236}">
                <a16:creationId xmlns:a16="http://schemas.microsoft.com/office/drawing/2014/main" id="{C7567894-95EF-4A48-9DCC-8ED726EBF96A}"/>
              </a:ext>
            </a:extLst>
          </p:cNvPr>
          <p:cNvPicPr>
            <a:picLocks noGrp="1" noChangeAspect="1"/>
          </p:cNvPicPr>
          <p:nvPr>
            <p:ph sz="half" idx="1"/>
          </p:nvPr>
        </p:nvPicPr>
        <p:blipFill rotWithShape="1">
          <a:blip r:embed="rId4"/>
          <a:srcRect t="15200" r="-1" b="4258"/>
          <a:stretch/>
        </p:blipFill>
        <p:spPr>
          <a:xfrm>
            <a:off x="4972050" y="-1"/>
            <a:ext cx="7216902" cy="4359440"/>
          </a:xfrm>
          <a:prstGeom prst="rect">
            <a:avLst/>
          </a:prstGeom>
        </p:spPr>
      </p:pic>
      <p:pic>
        <p:nvPicPr>
          <p:cNvPr id="5" name="Picture 5" descr="A picture containing indoor, sitting, photo, small&#10;&#10;Description automatically generated">
            <a:extLst>
              <a:ext uri="{FF2B5EF4-FFF2-40B4-BE49-F238E27FC236}">
                <a16:creationId xmlns:a16="http://schemas.microsoft.com/office/drawing/2014/main" id="{6FE6FA8E-9E63-4C21-BFD2-987024F97013}"/>
              </a:ext>
            </a:extLst>
          </p:cNvPr>
          <p:cNvPicPr>
            <a:picLocks noChangeAspect="1"/>
          </p:cNvPicPr>
          <p:nvPr/>
        </p:nvPicPr>
        <p:blipFill rotWithShape="1">
          <a:blip r:embed="rId5"/>
          <a:srcRect r="2" b="26016"/>
          <a:stretch/>
        </p:blipFill>
        <p:spPr>
          <a:xfrm>
            <a:off x="20" y="4472610"/>
            <a:ext cx="4848284" cy="2385390"/>
          </a:xfrm>
          <a:prstGeom prst="rect">
            <a:avLst/>
          </a:prstGeom>
        </p:spPr>
      </p:pic>
    </p:spTree>
    <p:extLst>
      <p:ext uri="{BB962C8B-B14F-4D97-AF65-F5344CB8AC3E}">
        <p14:creationId xmlns:p14="http://schemas.microsoft.com/office/powerpoint/2010/main" val="346068416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127FF4F-F3F2-485B-AA10-10BC9BEB09B7}"/>
              </a:ext>
            </a:extLst>
          </p:cNvPr>
          <p:cNvCxnSpPr/>
          <p:nvPr/>
        </p:nvCxnSpPr>
        <p:spPr>
          <a:xfrm>
            <a:off x="1676400" y="32004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9878F72-A8D5-4C84-B9F3-83AB28CB1D6C}"/>
              </a:ext>
            </a:extLst>
          </p:cNvPr>
          <p:cNvCxnSpPr/>
          <p:nvPr/>
        </p:nvCxnSpPr>
        <p:spPr>
          <a:xfrm>
            <a:off x="1524000" y="2339975"/>
            <a:ext cx="9144000" cy="1588"/>
          </a:xfrm>
          <a:prstGeom prst="line">
            <a:avLst/>
          </a:prstGeom>
          <a:ln w="38100">
            <a:solidFill>
              <a:srgbClr val="0066CC"/>
            </a:solidFill>
          </a:ln>
        </p:spPr>
        <p:style>
          <a:lnRef idx="1">
            <a:schemeClr val="accent1"/>
          </a:lnRef>
          <a:fillRef idx="0">
            <a:schemeClr val="accent1"/>
          </a:fillRef>
          <a:effectRef idx="0">
            <a:schemeClr val="accent1"/>
          </a:effectRef>
          <a:fontRef idx="minor">
            <a:schemeClr val="tx1"/>
          </a:fontRef>
        </p:style>
      </p:cxnSp>
      <p:sp>
        <p:nvSpPr>
          <p:cNvPr id="4100" name="Rectangle 18"/>
          <p:cNvSpPr>
            <a:spLocks noChangeArrowheads="1"/>
          </p:cNvSpPr>
          <p:nvPr/>
        </p:nvSpPr>
        <p:spPr bwMode="auto">
          <a:xfrm>
            <a:off x="324339" y="2641033"/>
            <a:ext cx="11517922"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u="sng">
                <a:solidFill>
                  <a:srgbClr val="0066CC"/>
                </a:solidFill>
                <a:latin typeface="Calibri Light"/>
                <a:cs typeface="Arial"/>
              </a:rPr>
              <a:t>Our Mission Statement</a:t>
            </a:r>
            <a:endParaRPr lang="en-US" altLang="en-US" sz="2000">
              <a:solidFill>
                <a:srgbClr val="0066CC"/>
              </a:solidFill>
              <a:latin typeface="Calibri Light"/>
              <a:cs typeface="Arial"/>
            </a:endParaRPr>
          </a:p>
          <a:p>
            <a:pPr algn="ctr" eaLnBrk="1" hangingPunct="1">
              <a:spcBef>
                <a:spcPct val="0"/>
              </a:spcBef>
              <a:buFontTx/>
              <a:buNone/>
            </a:pPr>
            <a:endParaRPr lang="en-US" altLang="en-US" sz="1100">
              <a:solidFill>
                <a:srgbClr val="0066CC"/>
              </a:solidFill>
              <a:latin typeface="Calibri Light" panose="020F0302020204030204" pitchFamily="34" charset="0"/>
            </a:endParaRPr>
          </a:p>
          <a:p>
            <a:pPr algn="ctr" eaLnBrk="1" hangingPunct="1">
              <a:spcBef>
                <a:spcPct val="0"/>
              </a:spcBef>
              <a:buFontTx/>
              <a:buNone/>
            </a:pPr>
            <a:r>
              <a:rPr lang="en-US" altLang="en-US" sz="2400" b="1" err="1">
                <a:solidFill>
                  <a:srgbClr val="0066CC"/>
                </a:solidFill>
                <a:latin typeface="Calibri Light"/>
                <a:cs typeface="Arial"/>
              </a:rPr>
              <a:t>BridgePrep</a:t>
            </a:r>
            <a:r>
              <a:rPr lang="en-US" altLang="en-US" sz="2400" b="1">
                <a:solidFill>
                  <a:srgbClr val="0066CC"/>
                </a:solidFill>
                <a:latin typeface="Calibri Light"/>
                <a:cs typeface="Arial"/>
              </a:rPr>
              <a:t> Academy believes every child learns best in a safe, nurturing and stimulating environment where high academic expectations, self-esteem, good character and an appreciation for the arts are promoted.</a:t>
            </a:r>
          </a:p>
          <a:p>
            <a:pPr algn="ctr">
              <a:spcBef>
                <a:spcPct val="0"/>
              </a:spcBef>
              <a:buNone/>
            </a:pPr>
            <a:endParaRPr lang="en-US" altLang="en-US" sz="1100" b="1">
              <a:solidFill>
                <a:srgbClr val="0066CC"/>
              </a:solidFill>
              <a:latin typeface="Calibri Light" panose="020F0302020204030204" pitchFamily="34" charset="0"/>
            </a:endParaRPr>
          </a:p>
          <a:p>
            <a:pPr algn="ctr" eaLnBrk="1" hangingPunct="1">
              <a:spcBef>
                <a:spcPct val="0"/>
              </a:spcBef>
              <a:buFontTx/>
              <a:buNone/>
            </a:pPr>
            <a:endParaRPr lang="en-US" altLang="en-US" sz="1100" b="1">
              <a:solidFill>
                <a:srgbClr val="0066CC"/>
              </a:solidFill>
              <a:latin typeface="Calibri Light" panose="020F0302020204030204" pitchFamily="34" charset="0"/>
            </a:endParaRPr>
          </a:p>
          <a:p>
            <a:pPr algn="ctr" eaLnBrk="1" hangingPunct="1">
              <a:spcBef>
                <a:spcPct val="0"/>
              </a:spcBef>
              <a:buFontTx/>
              <a:buNone/>
            </a:pPr>
            <a:r>
              <a:rPr lang="en-US" altLang="en-US" sz="2400" b="1" err="1">
                <a:solidFill>
                  <a:srgbClr val="0066CC"/>
                </a:solidFill>
                <a:latin typeface="Calibri Light"/>
                <a:cs typeface="Arial"/>
              </a:rPr>
              <a:t>BridgePrep</a:t>
            </a:r>
            <a:r>
              <a:rPr lang="en-US" altLang="en-US" sz="2400" b="1">
                <a:solidFill>
                  <a:srgbClr val="0066CC"/>
                </a:solidFill>
                <a:latin typeface="Calibri Light"/>
                <a:cs typeface="Arial"/>
              </a:rPr>
              <a:t> Academy’s mission is to provide a challenging academic curriculum that will encompass an extended Spanish language program, technology and experiences that will enable students to develop in all areas. </a:t>
            </a:r>
            <a:r>
              <a:rPr lang="en-US" altLang="en-US" sz="2400" b="1" err="1">
                <a:solidFill>
                  <a:srgbClr val="0066CC"/>
                </a:solidFill>
                <a:latin typeface="Calibri Light"/>
                <a:cs typeface="Arial"/>
              </a:rPr>
              <a:t>BridgePrep</a:t>
            </a:r>
            <a:r>
              <a:rPr lang="en-US" altLang="en-US" sz="2400" b="1">
                <a:solidFill>
                  <a:srgbClr val="0066CC"/>
                </a:solidFill>
                <a:latin typeface="Calibri Light"/>
                <a:cs typeface="Arial"/>
              </a:rPr>
              <a:t> Academy’s goal is to educate well rounded individuals and enable students to reach their maximum potential.</a:t>
            </a:r>
            <a:endParaRPr lang="en-US" altLang="en-US" sz="1800" b="1">
              <a:solidFill>
                <a:srgbClr val="0066CC"/>
              </a:solidFill>
              <a:latin typeface="Calibri Light"/>
              <a:cs typeface="Arial"/>
            </a:endParaRPr>
          </a:p>
        </p:txBody>
      </p:sp>
      <p:pic>
        <p:nvPicPr>
          <p:cNvPr id="410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31788"/>
            <a:ext cx="48133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0"/>
          <p:cNvPicPr>
            <a:picLocks noChangeAspect="1"/>
          </p:cNvPicPr>
          <p:nvPr/>
        </p:nvPicPr>
        <p:blipFill>
          <a:blip r:embed="rId4">
            <a:extLst>
              <a:ext uri="{28A0092B-C50C-407E-A947-70E740481C1C}">
                <a14:useLocalDpi xmlns:a14="http://schemas.microsoft.com/office/drawing/2010/main" val="0"/>
              </a:ext>
            </a:extLst>
          </a:blip>
          <a:srcRect l="78592" b="75142"/>
          <a:stretch>
            <a:fillRect/>
          </a:stretch>
        </p:blipFill>
        <p:spPr bwMode="auto">
          <a:xfrm>
            <a:off x="4897439" y="1368426"/>
            <a:ext cx="26384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0282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4392F7-CBF5-455B-AA05-5E28D406ABA3}"/>
              </a:ext>
            </a:extLst>
          </p:cNvPr>
          <p:cNvSpPr>
            <a:spLocks noGrp="1"/>
          </p:cNvSpPr>
          <p:nvPr>
            <p:ph type="title"/>
          </p:nvPr>
        </p:nvSpPr>
        <p:spPr>
          <a:xfrm>
            <a:off x="2569134" y="1098254"/>
            <a:ext cx="6726517" cy="3437823"/>
          </a:xfrm>
        </p:spPr>
        <p:txBody>
          <a:bodyPr vert="horz" lIns="91440" tIns="45720" rIns="91440" bIns="45720" rtlCol="0" anchor="b">
            <a:normAutofit/>
          </a:bodyPr>
          <a:lstStyle/>
          <a:p>
            <a:pPr algn="ctr"/>
            <a:r>
              <a:rPr lang="en-US" sz="6000" b="1">
                <a:solidFill>
                  <a:srgbClr val="FFFFFF"/>
                </a:solidFill>
                <a:cs typeface="Calibri Light"/>
              </a:rPr>
              <a:t>BridgePrep</a:t>
            </a:r>
            <a:br>
              <a:rPr lang="en-US" sz="6000" b="1">
                <a:solidFill>
                  <a:srgbClr val="FFFFFF"/>
                </a:solidFill>
                <a:cs typeface="Calibri Light"/>
              </a:rPr>
            </a:br>
            <a:r>
              <a:rPr lang="en-US" sz="6000" b="1">
                <a:solidFill>
                  <a:srgbClr val="FFFFFF"/>
                </a:solidFill>
                <a:cs typeface="Calibri Light"/>
              </a:rPr>
              <a:t>UNIFORMS</a:t>
            </a:r>
            <a:br>
              <a:rPr lang="en-US" sz="6000">
                <a:cs typeface="Calibri Light"/>
              </a:rPr>
            </a:br>
            <a:r>
              <a:rPr lang="en-US" sz="2800">
                <a:solidFill>
                  <a:srgbClr val="FFFFFF"/>
                </a:solidFill>
                <a:cs typeface="Calibri Light"/>
              </a:rPr>
              <a:t>On Zoom (eLearning)</a:t>
            </a:r>
            <a:br>
              <a:rPr lang="en-US" sz="2800">
                <a:cs typeface="Calibri Light"/>
              </a:rPr>
            </a:br>
            <a:r>
              <a:rPr lang="en-US" sz="2800">
                <a:solidFill>
                  <a:srgbClr val="FFFFFF"/>
                </a:solidFill>
                <a:cs typeface="Calibri Light"/>
              </a:rPr>
              <a:t>In Classrooms (F2F)</a:t>
            </a:r>
            <a:endParaRPr lang="en-US" sz="2800" kern="1200">
              <a:solidFill>
                <a:srgbClr val="FFFFFF"/>
              </a:solidFill>
              <a:latin typeface="+mj-lt"/>
              <a:ea typeface="+mj-ea"/>
              <a:cs typeface="+mj-cs"/>
            </a:endParaRPr>
          </a:p>
        </p:txBody>
      </p:sp>
    </p:spTree>
    <p:extLst>
      <p:ext uri="{BB962C8B-B14F-4D97-AF65-F5344CB8AC3E}">
        <p14:creationId xmlns:p14="http://schemas.microsoft.com/office/powerpoint/2010/main" val="2561411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4D31EB16-C1BA-419D-B57A-7C9DA7127CA7}"/>
              </a:ext>
            </a:extLst>
          </p:cNvPr>
          <p:cNvPicPr>
            <a:picLocks noChangeAspect="1"/>
          </p:cNvPicPr>
          <p:nvPr/>
        </p:nvPicPr>
        <p:blipFill>
          <a:blip r:embed="rId3"/>
          <a:stretch>
            <a:fillRect/>
          </a:stretch>
        </p:blipFill>
        <p:spPr>
          <a:xfrm>
            <a:off x="90812" y="2705"/>
            <a:ext cx="12086222" cy="6850579"/>
          </a:xfrm>
          <a:prstGeom prst="rect">
            <a:avLst/>
          </a:prstGeom>
        </p:spPr>
      </p:pic>
    </p:spTree>
    <p:extLst>
      <p:ext uri="{BB962C8B-B14F-4D97-AF65-F5344CB8AC3E}">
        <p14:creationId xmlns:p14="http://schemas.microsoft.com/office/powerpoint/2010/main" val="3205001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F12C-9423-4D4F-B415-CA11122CC6B6}"/>
              </a:ext>
            </a:extLst>
          </p:cNvPr>
          <p:cNvSpPr>
            <a:spLocks noGrp="1"/>
          </p:cNvSpPr>
          <p:nvPr>
            <p:ph type="title"/>
          </p:nvPr>
        </p:nvSpPr>
        <p:spPr/>
        <p:txBody>
          <a:bodyPr>
            <a:normAutofit fontScale="90000"/>
          </a:bodyPr>
          <a:lstStyle/>
          <a:p>
            <a:br>
              <a:rPr lang="en-US">
                <a:latin typeface="Calibri"/>
                <a:cs typeface="Calibri"/>
              </a:rPr>
            </a:br>
            <a:r>
              <a:rPr lang="en-US" b="1">
                <a:solidFill>
                  <a:schemeClr val="tx2"/>
                </a:solidFill>
                <a:latin typeface="Calibri"/>
                <a:cs typeface="Calibri"/>
              </a:rPr>
              <a:t>Middle School Lead Day- Our Student Leaders are Celebrated </a:t>
            </a:r>
            <a:r>
              <a:rPr lang="en-US">
                <a:latin typeface="Calibri"/>
                <a:cs typeface="Calibri"/>
              </a:rPr>
              <a:t> </a:t>
            </a:r>
            <a:endParaRPr lang="en-US">
              <a:ea typeface="+mj-lt"/>
              <a:cs typeface="+mj-lt"/>
            </a:endParaRPr>
          </a:p>
          <a:p>
            <a:endParaRPr lang="en-US">
              <a:cs typeface="Calibri Light"/>
            </a:endParaRPr>
          </a:p>
        </p:txBody>
      </p:sp>
      <p:sp>
        <p:nvSpPr>
          <p:cNvPr id="3" name="Text Placeholder 2">
            <a:extLst>
              <a:ext uri="{FF2B5EF4-FFF2-40B4-BE49-F238E27FC236}">
                <a16:creationId xmlns:a16="http://schemas.microsoft.com/office/drawing/2014/main" id="{88FD55FD-49A8-47D9-8ACB-FB34CF8DC672}"/>
              </a:ext>
            </a:extLst>
          </p:cNvPr>
          <p:cNvSpPr>
            <a:spLocks noGrp="1"/>
          </p:cNvSpPr>
          <p:nvPr>
            <p:ph type="body" idx="1"/>
          </p:nvPr>
        </p:nvSpPr>
        <p:spPr/>
        <p:txBody>
          <a:bodyPr/>
          <a:lstStyle/>
          <a:p>
            <a:endParaRPr lang="en-US">
              <a:cs typeface="Calibri"/>
            </a:endParaRPr>
          </a:p>
        </p:txBody>
      </p:sp>
      <p:sp>
        <p:nvSpPr>
          <p:cNvPr id="4" name="Content Placeholder 3">
            <a:extLst>
              <a:ext uri="{FF2B5EF4-FFF2-40B4-BE49-F238E27FC236}">
                <a16:creationId xmlns:a16="http://schemas.microsoft.com/office/drawing/2014/main" id="{673B7B2C-6C00-49DF-9C5D-48854EF21DD6}"/>
              </a:ext>
            </a:extLst>
          </p:cNvPr>
          <p:cNvSpPr>
            <a:spLocks noGrp="1"/>
          </p:cNvSpPr>
          <p:nvPr>
            <p:ph sz="half" idx="2"/>
          </p:nvPr>
        </p:nvSpPr>
        <p:spPr/>
        <p:txBody>
          <a:bodyPr vert="horz" lIns="91440" tIns="45720" rIns="91440" bIns="45720" rtlCol="0" anchor="t">
            <a:normAutofit/>
          </a:bodyPr>
          <a:lstStyle/>
          <a:p>
            <a:pPr marL="0" indent="0">
              <a:buNone/>
            </a:pPr>
            <a:endParaRPr lang="en-US">
              <a:cs typeface="Calibri" panose="020F0502020204030204"/>
            </a:endParaRPr>
          </a:p>
        </p:txBody>
      </p:sp>
      <p:sp>
        <p:nvSpPr>
          <p:cNvPr id="5" name="Text Placeholder 4">
            <a:extLst>
              <a:ext uri="{FF2B5EF4-FFF2-40B4-BE49-F238E27FC236}">
                <a16:creationId xmlns:a16="http://schemas.microsoft.com/office/drawing/2014/main" id="{08249EE6-2EA8-4373-97F0-F902680BE919}"/>
              </a:ext>
            </a:extLst>
          </p:cNvPr>
          <p:cNvSpPr>
            <a:spLocks noGrp="1"/>
          </p:cNvSpPr>
          <p:nvPr>
            <p:ph type="body" sz="quarter" idx="3"/>
          </p:nvPr>
        </p:nvSpPr>
        <p:spPr/>
        <p:txBody>
          <a:bodyPr/>
          <a:lstStyle/>
          <a:p>
            <a:endParaRPr lang="en-US">
              <a:cs typeface="Calibri"/>
            </a:endParaRPr>
          </a:p>
        </p:txBody>
      </p:sp>
      <p:sp>
        <p:nvSpPr>
          <p:cNvPr id="6" name="Content Placeholder 5">
            <a:extLst>
              <a:ext uri="{FF2B5EF4-FFF2-40B4-BE49-F238E27FC236}">
                <a16:creationId xmlns:a16="http://schemas.microsoft.com/office/drawing/2014/main" id="{FD595132-7887-4EF1-B396-9488C65F5E58}"/>
              </a:ext>
            </a:extLst>
          </p:cNvPr>
          <p:cNvSpPr>
            <a:spLocks noGrp="1"/>
          </p:cNvSpPr>
          <p:nvPr>
            <p:ph sz="quarter" idx="4"/>
          </p:nvPr>
        </p:nvSpPr>
        <p:spPr/>
        <p:txBody>
          <a:bodyPr vert="horz" lIns="91440" tIns="45720" rIns="91440" bIns="45720" rtlCol="0" anchor="t">
            <a:normAutofit/>
          </a:bodyPr>
          <a:lstStyle/>
          <a:p>
            <a:pPr marL="0" indent="0">
              <a:buNone/>
            </a:pPr>
            <a:endParaRPr lang="en-US">
              <a:cs typeface="Calibri"/>
            </a:endParaRPr>
          </a:p>
        </p:txBody>
      </p:sp>
      <p:pic>
        <p:nvPicPr>
          <p:cNvPr id="8" name="Picture 8" descr="A picture containing clothing, shirt, person, person&#10;&#10;Description automatically generated">
            <a:extLst>
              <a:ext uri="{FF2B5EF4-FFF2-40B4-BE49-F238E27FC236}">
                <a16:creationId xmlns:a16="http://schemas.microsoft.com/office/drawing/2014/main" id="{7AB67194-14F4-417B-872A-5C4184B9DEA9}"/>
              </a:ext>
            </a:extLst>
          </p:cNvPr>
          <p:cNvPicPr>
            <a:picLocks noChangeAspect="1"/>
          </p:cNvPicPr>
          <p:nvPr/>
        </p:nvPicPr>
        <p:blipFill>
          <a:blip r:embed="rId3"/>
          <a:stretch>
            <a:fillRect/>
          </a:stretch>
        </p:blipFill>
        <p:spPr>
          <a:xfrm>
            <a:off x="6193858" y="1710458"/>
            <a:ext cx="4361909" cy="3796519"/>
          </a:xfrm>
          <a:prstGeom prst="rect">
            <a:avLst/>
          </a:prstGeom>
        </p:spPr>
      </p:pic>
      <p:pic>
        <p:nvPicPr>
          <p:cNvPr id="9" name="Picture 9" descr="A close up of text on a white background&#10;&#10;Description automatically generated">
            <a:extLst>
              <a:ext uri="{FF2B5EF4-FFF2-40B4-BE49-F238E27FC236}">
                <a16:creationId xmlns:a16="http://schemas.microsoft.com/office/drawing/2014/main" id="{49640DB8-9C20-418E-B72B-3FA3D2F14228}"/>
              </a:ext>
            </a:extLst>
          </p:cNvPr>
          <p:cNvPicPr>
            <a:picLocks noChangeAspect="1"/>
          </p:cNvPicPr>
          <p:nvPr/>
        </p:nvPicPr>
        <p:blipFill>
          <a:blip r:embed="rId4"/>
          <a:stretch>
            <a:fillRect/>
          </a:stretch>
        </p:blipFill>
        <p:spPr>
          <a:xfrm>
            <a:off x="836494" y="1712076"/>
            <a:ext cx="5156259" cy="3678267"/>
          </a:xfrm>
          <a:prstGeom prst="rect">
            <a:avLst/>
          </a:prstGeom>
        </p:spPr>
      </p:pic>
    </p:spTree>
    <p:extLst>
      <p:ext uri="{BB962C8B-B14F-4D97-AF65-F5344CB8AC3E}">
        <p14:creationId xmlns:p14="http://schemas.microsoft.com/office/powerpoint/2010/main" val="1386672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6" descr="A picture containing table, indoor, sitting, wooden&#10;&#10;Description automatically generated">
            <a:extLst>
              <a:ext uri="{FF2B5EF4-FFF2-40B4-BE49-F238E27FC236}">
                <a16:creationId xmlns:a16="http://schemas.microsoft.com/office/drawing/2014/main" id="{D2B362CE-F96C-4B38-992E-ABDA5BD12D63}"/>
              </a:ext>
            </a:extLst>
          </p:cNvPr>
          <p:cNvPicPr>
            <a:picLocks noGrp="1" noChangeAspect="1"/>
          </p:cNvPicPr>
          <p:nvPr>
            <p:ph sz="half" idx="2"/>
          </p:nvPr>
        </p:nvPicPr>
        <p:blipFill rotWithShape="1">
          <a:blip r:embed="rId4"/>
          <a:srcRect r="10735" b="-2"/>
          <a:stretch/>
        </p:blipFill>
        <p:spPr>
          <a:xfrm>
            <a:off x="1219200" y="2895600"/>
            <a:ext cx="2070100" cy="3124200"/>
          </a:xfrm>
          <a:prstGeom prst="rect">
            <a:avLst/>
          </a:prstGeom>
        </p:spPr>
      </p:pic>
      <p:pic>
        <p:nvPicPr>
          <p:cNvPr id="5" name="Picture 5" descr="A close up of a purple background&#10;&#10;Description automatically generated">
            <a:extLst>
              <a:ext uri="{FF2B5EF4-FFF2-40B4-BE49-F238E27FC236}">
                <a16:creationId xmlns:a16="http://schemas.microsoft.com/office/drawing/2014/main" id="{4C055A45-A5F9-4B82-B197-8EE3C045D5C2}"/>
              </a:ext>
            </a:extLst>
          </p:cNvPr>
          <p:cNvPicPr>
            <a:picLocks noGrp="1" noChangeAspect="1"/>
          </p:cNvPicPr>
          <p:nvPr>
            <p:ph sz="half" idx="1"/>
          </p:nvPr>
        </p:nvPicPr>
        <p:blipFill rotWithShape="1">
          <a:blip r:embed="rId5"/>
          <a:srcRect t="25981" r="2" b="18445"/>
          <a:stretch/>
        </p:blipFill>
        <p:spPr>
          <a:xfrm>
            <a:off x="3352800" y="2895600"/>
            <a:ext cx="8180029" cy="3124200"/>
          </a:xfrm>
          <a:prstGeom prst="rect">
            <a:avLst/>
          </a:prstGeom>
        </p:spPr>
      </p:pic>
      <p:sp>
        <p:nvSpPr>
          <p:cNvPr id="2" name="Title 1">
            <a:extLst>
              <a:ext uri="{FF2B5EF4-FFF2-40B4-BE49-F238E27FC236}">
                <a16:creationId xmlns:a16="http://schemas.microsoft.com/office/drawing/2014/main" id="{9EE75FAA-56BA-4031-A9E8-D4F6474C76A5}"/>
              </a:ext>
            </a:extLst>
          </p:cNvPr>
          <p:cNvSpPr>
            <a:spLocks noGrp="1"/>
          </p:cNvSpPr>
          <p:nvPr>
            <p:ph type="title"/>
          </p:nvPr>
        </p:nvSpPr>
        <p:spPr>
          <a:xfrm>
            <a:off x="1179226" y="826680"/>
            <a:ext cx="9833548" cy="1325563"/>
          </a:xfrm>
        </p:spPr>
        <p:txBody>
          <a:bodyPr vert="horz" lIns="91440" tIns="45720" rIns="91440" bIns="45720" rtlCol="0" anchor="ctr">
            <a:normAutofit/>
          </a:bodyPr>
          <a:lstStyle/>
          <a:p>
            <a:pPr algn="ctr"/>
            <a:r>
              <a:rPr lang="en-US" sz="4000" kern="1200">
                <a:solidFill>
                  <a:srgbClr val="FFFFFF"/>
                </a:solidFill>
                <a:latin typeface="+mj-lt"/>
                <a:ea typeface="+mj-ea"/>
                <a:cs typeface="+mj-cs"/>
              </a:rPr>
              <a:t>MASKS ARE MANDATORY </a:t>
            </a:r>
          </a:p>
        </p:txBody>
      </p:sp>
    </p:spTree>
    <p:extLst>
      <p:ext uri="{BB962C8B-B14F-4D97-AF65-F5344CB8AC3E}">
        <p14:creationId xmlns:p14="http://schemas.microsoft.com/office/powerpoint/2010/main" val="1785357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43A0D-31D9-436F-ACCA-AA17416A9A0C}"/>
              </a:ext>
            </a:extLst>
          </p:cNvPr>
          <p:cNvSpPr>
            <a:spLocks noGrp="1"/>
          </p:cNvSpPr>
          <p:nvPr>
            <p:ph type="title"/>
          </p:nvPr>
        </p:nvSpPr>
        <p:spPr/>
        <p:txBody>
          <a:bodyPr/>
          <a:lstStyle/>
          <a:p>
            <a:r>
              <a:rPr lang="en-US" b="1">
                <a:solidFill>
                  <a:schemeClr val="accent1"/>
                </a:solidFill>
                <a:cs typeface="Calibri Light"/>
              </a:rPr>
              <a:t>Spirit Shirts:  </a:t>
            </a:r>
            <a:br>
              <a:rPr lang="en-US" b="1">
                <a:solidFill>
                  <a:schemeClr val="accent1"/>
                </a:solidFill>
                <a:cs typeface="Calibri Light"/>
              </a:rPr>
            </a:br>
            <a:r>
              <a:rPr lang="en-US" b="1">
                <a:solidFill>
                  <a:schemeClr val="accent1"/>
                </a:solidFill>
                <a:cs typeface="Calibri Light"/>
              </a:rPr>
              <a:t>ONLINE STORE Visit Bridgepreptampa.com</a:t>
            </a:r>
            <a:endParaRPr lang="en-US" b="1">
              <a:solidFill>
                <a:schemeClr val="accent1"/>
              </a:solidFill>
            </a:endParaRPr>
          </a:p>
        </p:txBody>
      </p:sp>
      <p:sp>
        <p:nvSpPr>
          <p:cNvPr id="3" name="Text Placeholder 2">
            <a:extLst>
              <a:ext uri="{FF2B5EF4-FFF2-40B4-BE49-F238E27FC236}">
                <a16:creationId xmlns:a16="http://schemas.microsoft.com/office/drawing/2014/main" id="{D49343BB-430B-494B-A993-8B970D1EFD63}"/>
              </a:ext>
            </a:extLst>
          </p:cNvPr>
          <p:cNvSpPr>
            <a:spLocks noGrp="1"/>
          </p:cNvSpPr>
          <p:nvPr>
            <p:ph type="body" idx="1"/>
          </p:nvPr>
        </p:nvSpPr>
        <p:spPr>
          <a:xfrm>
            <a:off x="839788" y="1681163"/>
            <a:ext cx="4920175" cy="823912"/>
          </a:xfrm>
        </p:spPr>
        <p:txBody>
          <a:bodyPr/>
          <a:lstStyle/>
          <a:p>
            <a:r>
              <a:rPr lang="en-US">
                <a:cs typeface="Calibri"/>
              </a:rPr>
              <a:t>ELEMENTARY  Kindergarten-4th Grade</a:t>
            </a:r>
            <a:endParaRPr lang="en-US"/>
          </a:p>
        </p:txBody>
      </p:sp>
      <p:pic>
        <p:nvPicPr>
          <p:cNvPr id="10" name="Picture 10" descr="A picture containing clothing, shirt, person&#10;&#10;Description automatically generated">
            <a:extLst>
              <a:ext uri="{FF2B5EF4-FFF2-40B4-BE49-F238E27FC236}">
                <a16:creationId xmlns:a16="http://schemas.microsoft.com/office/drawing/2014/main" id="{CB30D51B-88B9-440E-888A-61A1E5F50179}"/>
              </a:ext>
            </a:extLst>
          </p:cNvPr>
          <p:cNvPicPr>
            <a:picLocks noGrp="1" noChangeAspect="1"/>
          </p:cNvPicPr>
          <p:nvPr>
            <p:ph sz="half" idx="2"/>
          </p:nvPr>
        </p:nvPicPr>
        <p:blipFill>
          <a:blip r:embed="rId3"/>
          <a:stretch>
            <a:fillRect/>
          </a:stretch>
        </p:blipFill>
        <p:spPr>
          <a:xfrm>
            <a:off x="1576387" y="2505075"/>
            <a:ext cx="3684588" cy="3684588"/>
          </a:xfrm>
        </p:spPr>
      </p:pic>
      <p:sp>
        <p:nvSpPr>
          <p:cNvPr id="5" name="Text Placeholder 4">
            <a:extLst>
              <a:ext uri="{FF2B5EF4-FFF2-40B4-BE49-F238E27FC236}">
                <a16:creationId xmlns:a16="http://schemas.microsoft.com/office/drawing/2014/main" id="{91B837F5-1420-410F-B02F-05DB31C243E5}"/>
              </a:ext>
            </a:extLst>
          </p:cNvPr>
          <p:cNvSpPr>
            <a:spLocks noGrp="1"/>
          </p:cNvSpPr>
          <p:nvPr>
            <p:ph type="body" sz="quarter" idx="3"/>
          </p:nvPr>
        </p:nvSpPr>
        <p:spPr>
          <a:xfrm>
            <a:off x="7007942" y="1623808"/>
            <a:ext cx="4650608" cy="823912"/>
          </a:xfrm>
        </p:spPr>
        <p:txBody>
          <a:bodyPr/>
          <a:lstStyle/>
          <a:p>
            <a:r>
              <a:rPr lang="en-US">
                <a:cs typeface="Calibri"/>
              </a:rPr>
              <a:t> 5th Grade- 8th Grade</a:t>
            </a:r>
          </a:p>
        </p:txBody>
      </p:sp>
      <p:pic>
        <p:nvPicPr>
          <p:cNvPr id="11" name="Picture 11" descr="A blue and white shirt&#10;&#10;Description automatically generated">
            <a:extLst>
              <a:ext uri="{FF2B5EF4-FFF2-40B4-BE49-F238E27FC236}">
                <a16:creationId xmlns:a16="http://schemas.microsoft.com/office/drawing/2014/main" id="{2768522D-155A-4153-85FC-E98B161D68FB}"/>
              </a:ext>
            </a:extLst>
          </p:cNvPr>
          <p:cNvPicPr>
            <a:picLocks noGrp="1" noChangeAspect="1"/>
          </p:cNvPicPr>
          <p:nvPr>
            <p:ph sz="quarter" idx="4"/>
          </p:nvPr>
        </p:nvPicPr>
        <p:blipFill>
          <a:blip r:embed="rId4"/>
          <a:stretch>
            <a:fillRect/>
          </a:stretch>
        </p:blipFill>
        <p:spPr>
          <a:xfrm>
            <a:off x="6921500" y="2505075"/>
            <a:ext cx="3684588" cy="3684588"/>
          </a:xfrm>
        </p:spPr>
      </p:pic>
    </p:spTree>
    <p:extLst>
      <p:ext uri="{BB962C8B-B14F-4D97-AF65-F5344CB8AC3E}">
        <p14:creationId xmlns:p14="http://schemas.microsoft.com/office/powerpoint/2010/main" val="610781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5">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7">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551AC4-A8C9-4287-94AC-C3BE4ED47B48}"/>
              </a:ext>
            </a:extLst>
          </p:cNvPr>
          <p:cNvSpPr>
            <a:spLocks noGrp="1"/>
          </p:cNvSpPr>
          <p:nvPr>
            <p:ph type="title"/>
          </p:nvPr>
        </p:nvSpPr>
        <p:spPr>
          <a:xfrm>
            <a:off x="148884" y="-62797"/>
            <a:ext cx="4171070" cy="2243088"/>
          </a:xfrm>
        </p:spPr>
        <p:txBody>
          <a:bodyPr vert="horz" lIns="91440" tIns="45720" rIns="91440" bIns="45720" rtlCol="0" anchor="b">
            <a:normAutofit/>
          </a:bodyPr>
          <a:lstStyle/>
          <a:p>
            <a:r>
              <a:rPr lang="en-US" sz="3200" b="1" u="sng" kern="1200">
                <a:latin typeface="+mj-lt"/>
                <a:ea typeface="+mj-ea"/>
                <a:cs typeface="+mj-cs"/>
              </a:rPr>
              <a:t>AGENDAS/PLANNERS</a:t>
            </a:r>
            <a:br>
              <a:rPr lang="en-US" sz="3200" b="1"/>
            </a:br>
            <a:r>
              <a:rPr lang="en-US" sz="3200" b="1" kern="1200">
                <a:latin typeface="+mj-lt"/>
                <a:ea typeface="+mj-ea"/>
                <a:cs typeface="+mj-cs"/>
              </a:rPr>
              <a:t> </a:t>
            </a:r>
            <a:r>
              <a:rPr lang="en-US" sz="3200" b="1"/>
              <a:t> </a:t>
            </a:r>
            <a:r>
              <a:rPr lang="en-US" sz="3200" b="1" kern="1200">
                <a:latin typeface="+mj-lt"/>
                <a:ea typeface="+mj-ea"/>
                <a:cs typeface="+mj-cs"/>
              </a:rPr>
              <a:t>Mandatory For</a:t>
            </a:r>
            <a:r>
              <a:rPr lang="en-US" sz="3200" b="1"/>
              <a:t>   </a:t>
            </a:r>
            <a:br>
              <a:rPr lang="en-US" sz="3200" b="1">
                <a:cs typeface="Calibri Light"/>
              </a:rPr>
            </a:br>
            <a:r>
              <a:rPr lang="en-US" sz="3200" b="1"/>
              <a:t>  </a:t>
            </a:r>
            <a:r>
              <a:rPr lang="en-US" sz="3200" b="1" kern="1200">
                <a:latin typeface="+mj-lt"/>
                <a:ea typeface="+mj-ea"/>
                <a:cs typeface="+mj-cs"/>
              </a:rPr>
              <a:t>ALL Grades </a:t>
            </a:r>
          </a:p>
        </p:txBody>
      </p:sp>
      <p:grpSp>
        <p:nvGrpSpPr>
          <p:cNvPr id="30" name="Group 29">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31"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Content Placeholder 9">
            <a:extLst>
              <a:ext uri="{FF2B5EF4-FFF2-40B4-BE49-F238E27FC236}">
                <a16:creationId xmlns:a16="http://schemas.microsoft.com/office/drawing/2014/main" id="{0E18284A-AD54-4D14-9E4F-EDCE5F59BB31}"/>
              </a:ext>
            </a:extLst>
          </p:cNvPr>
          <p:cNvSpPr>
            <a:spLocks noGrp="1"/>
          </p:cNvSpPr>
          <p:nvPr>
            <p:ph sz="half" idx="1"/>
          </p:nvPr>
        </p:nvSpPr>
        <p:spPr>
          <a:xfrm>
            <a:off x="184053" y="3155626"/>
            <a:ext cx="3854547" cy="2946899"/>
          </a:xfrm>
        </p:spPr>
        <p:txBody>
          <a:bodyPr vert="horz" lIns="91440" tIns="45720" rIns="91440" bIns="45720" rtlCol="0" anchor="ctr">
            <a:noAutofit/>
          </a:bodyPr>
          <a:lstStyle/>
          <a:p>
            <a:r>
              <a:rPr lang="en-US" sz="2400"/>
              <a:t>COST $7.00</a:t>
            </a:r>
            <a:endParaRPr lang="en-US" sz="2400">
              <a:cs typeface="Calibri"/>
            </a:endParaRPr>
          </a:p>
          <a:p>
            <a:r>
              <a:rPr lang="en-US" sz="2400"/>
              <a:t>Brick and Mortar purchase from your homeroom teacher.</a:t>
            </a:r>
            <a:endParaRPr lang="en-US" sz="2400">
              <a:cs typeface="Calibri"/>
            </a:endParaRPr>
          </a:p>
          <a:p>
            <a:r>
              <a:rPr lang="en-US" sz="2400"/>
              <a:t>Remote Learners we will be sending out information soon about picking up at the school.</a:t>
            </a:r>
            <a:endParaRPr lang="en-US" sz="2400">
              <a:cs typeface="Calibri"/>
            </a:endParaRPr>
          </a:p>
          <a:p>
            <a:r>
              <a:rPr lang="en-US" sz="2400"/>
              <a:t>STAY CONNECTED</a:t>
            </a:r>
            <a:endParaRPr lang="en-US" sz="2400">
              <a:cs typeface="Calibri"/>
            </a:endParaRPr>
          </a:p>
        </p:txBody>
      </p:sp>
      <p:pic>
        <p:nvPicPr>
          <p:cNvPr id="6" name="Picture 6" descr="A close up of a piece of paper&#10;&#10;Description automatically generated">
            <a:extLst>
              <a:ext uri="{FF2B5EF4-FFF2-40B4-BE49-F238E27FC236}">
                <a16:creationId xmlns:a16="http://schemas.microsoft.com/office/drawing/2014/main" id="{24955A96-9660-42C6-917C-56D5B40D126A}"/>
              </a:ext>
            </a:extLst>
          </p:cNvPr>
          <p:cNvPicPr>
            <a:picLocks noGrp="1" noChangeAspect="1"/>
          </p:cNvPicPr>
          <p:nvPr>
            <p:ph sz="half" idx="2"/>
          </p:nvPr>
        </p:nvPicPr>
        <p:blipFill rotWithShape="1">
          <a:blip r:embed="rId3"/>
          <a:srcRect l="14743" r="1" b="1"/>
          <a:stretch/>
        </p:blipFill>
        <p:spPr>
          <a:xfrm>
            <a:off x="4466900" y="531074"/>
            <a:ext cx="3566160" cy="5577118"/>
          </a:xfrm>
          <a:prstGeom prst="rect">
            <a:avLst/>
          </a:prstGeom>
        </p:spPr>
      </p:pic>
      <p:pic>
        <p:nvPicPr>
          <p:cNvPr id="5" name="Picture 5" descr="A close up of a piece of paper&#10;&#10;Description automatically generated">
            <a:extLst>
              <a:ext uri="{FF2B5EF4-FFF2-40B4-BE49-F238E27FC236}">
                <a16:creationId xmlns:a16="http://schemas.microsoft.com/office/drawing/2014/main" id="{F7F17346-0820-467B-829F-0FE93913BCC0}"/>
              </a:ext>
            </a:extLst>
          </p:cNvPr>
          <p:cNvPicPr>
            <a:picLocks noChangeAspect="1"/>
          </p:cNvPicPr>
          <p:nvPr/>
        </p:nvPicPr>
        <p:blipFill rotWithShape="1">
          <a:blip r:embed="rId4"/>
          <a:srcRect l="2244" r="12500" b="1"/>
          <a:stretch/>
        </p:blipFill>
        <p:spPr>
          <a:xfrm>
            <a:off x="8321044" y="531074"/>
            <a:ext cx="3566160" cy="5577118"/>
          </a:xfrm>
          <a:prstGeom prst="rect">
            <a:avLst/>
          </a:prstGeom>
        </p:spPr>
      </p:pic>
      <p:sp>
        <p:nvSpPr>
          <p:cNvPr id="52" name="Rectangle 51">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640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4" descr="A close up of a sign&#10;&#10;Description automatically generated">
            <a:extLst>
              <a:ext uri="{FF2B5EF4-FFF2-40B4-BE49-F238E27FC236}">
                <a16:creationId xmlns:a16="http://schemas.microsoft.com/office/drawing/2014/main" id="{40344B74-F869-48F6-8CEF-EC687F932E88}"/>
              </a:ext>
            </a:extLst>
          </p:cNvPr>
          <p:cNvPicPr>
            <a:picLocks noGrp="1" noChangeAspect="1"/>
          </p:cNvPicPr>
          <p:nvPr>
            <p:ph idx="1"/>
          </p:nvPr>
        </p:nvPicPr>
        <p:blipFill>
          <a:blip r:embed="rId4"/>
          <a:stretch>
            <a:fillRect/>
          </a:stretch>
        </p:blipFill>
        <p:spPr>
          <a:xfrm>
            <a:off x="757115" y="2555631"/>
            <a:ext cx="1104900" cy="1409700"/>
          </a:xfrm>
        </p:spPr>
      </p:pic>
      <p:pic>
        <p:nvPicPr>
          <p:cNvPr id="11" name="Picture 11" descr="A screenshot of a social media post&#10;&#10;Description automatically generated">
            <a:extLst>
              <a:ext uri="{FF2B5EF4-FFF2-40B4-BE49-F238E27FC236}">
                <a16:creationId xmlns:a16="http://schemas.microsoft.com/office/drawing/2014/main" id="{E7EE5308-991D-42FF-B42A-518E43CA795F}"/>
              </a:ext>
            </a:extLst>
          </p:cNvPr>
          <p:cNvPicPr>
            <a:picLocks noChangeAspect="1"/>
          </p:cNvPicPr>
          <p:nvPr/>
        </p:nvPicPr>
        <p:blipFill>
          <a:blip r:embed="rId5"/>
          <a:stretch>
            <a:fillRect/>
          </a:stretch>
        </p:blipFill>
        <p:spPr>
          <a:xfrm>
            <a:off x="2360246" y="2555631"/>
            <a:ext cx="2705100" cy="1409700"/>
          </a:xfrm>
          <a:prstGeom prst="rect">
            <a:avLst/>
          </a:prstGeom>
        </p:spPr>
      </p:pic>
      <p:pic>
        <p:nvPicPr>
          <p:cNvPr id="10" name="Picture 10" descr="A close up of a sign&#10;&#10;Description automatically generated">
            <a:extLst>
              <a:ext uri="{FF2B5EF4-FFF2-40B4-BE49-F238E27FC236}">
                <a16:creationId xmlns:a16="http://schemas.microsoft.com/office/drawing/2014/main" id="{C713DA26-0A29-4888-B2B5-50984FE23E66}"/>
              </a:ext>
            </a:extLst>
          </p:cNvPr>
          <p:cNvPicPr>
            <a:picLocks noChangeAspect="1"/>
          </p:cNvPicPr>
          <p:nvPr/>
        </p:nvPicPr>
        <p:blipFill>
          <a:blip r:embed="rId6"/>
          <a:stretch>
            <a:fillRect/>
          </a:stretch>
        </p:blipFill>
        <p:spPr>
          <a:xfrm>
            <a:off x="5386754" y="2555631"/>
            <a:ext cx="1409700" cy="1409700"/>
          </a:xfrm>
          <a:prstGeom prst="rect">
            <a:avLst/>
          </a:prstGeom>
        </p:spPr>
      </p:pic>
      <p:pic>
        <p:nvPicPr>
          <p:cNvPr id="6" name="Picture 6" descr="A picture containing drawing&#10;&#10;Description automatically generated">
            <a:extLst>
              <a:ext uri="{FF2B5EF4-FFF2-40B4-BE49-F238E27FC236}">
                <a16:creationId xmlns:a16="http://schemas.microsoft.com/office/drawing/2014/main" id="{C8E40F37-D422-4C91-95F2-1A10D56F3B37}"/>
              </a:ext>
            </a:extLst>
          </p:cNvPr>
          <p:cNvPicPr>
            <a:picLocks noChangeAspect="1"/>
          </p:cNvPicPr>
          <p:nvPr/>
        </p:nvPicPr>
        <p:blipFill>
          <a:blip r:embed="rId7"/>
          <a:stretch>
            <a:fillRect/>
          </a:stretch>
        </p:blipFill>
        <p:spPr>
          <a:xfrm>
            <a:off x="862623" y="4393223"/>
            <a:ext cx="3327400" cy="1625600"/>
          </a:xfrm>
          <a:prstGeom prst="rect">
            <a:avLst/>
          </a:prstGeom>
        </p:spPr>
      </p:pic>
      <p:pic>
        <p:nvPicPr>
          <p:cNvPr id="5" name="Picture 5" descr="A close up of a logo&#10;&#10;Description automatically generated">
            <a:extLst>
              <a:ext uri="{FF2B5EF4-FFF2-40B4-BE49-F238E27FC236}">
                <a16:creationId xmlns:a16="http://schemas.microsoft.com/office/drawing/2014/main" id="{BD238F6B-1A88-4DCE-9798-1815DE5E25AB}"/>
              </a:ext>
            </a:extLst>
          </p:cNvPr>
          <p:cNvPicPr>
            <a:picLocks noChangeAspect="1"/>
          </p:cNvPicPr>
          <p:nvPr/>
        </p:nvPicPr>
        <p:blipFill>
          <a:blip r:embed="rId8"/>
          <a:stretch>
            <a:fillRect/>
          </a:stretch>
        </p:blipFill>
        <p:spPr>
          <a:xfrm>
            <a:off x="4711700" y="4381500"/>
            <a:ext cx="1968500" cy="1625600"/>
          </a:xfrm>
          <a:prstGeom prst="rect">
            <a:avLst/>
          </a:prstGeom>
        </p:spPr>
      </p:pic>
      <p:pic>
        <p:nvPicPr>
          <p:cNvPr id="9" name="Picture 9" descr="A picture containing toy&#10;&#10;Description automatically generated">
            <a:extLst>
              <a:ext uri="{FF2B5EF4-FFF2-40B4-BE49-F238E27FC236}">
                <a16:creationId xmlns:a16="http://schemas.microsoft.com/office/drawing/2014/main" id="{A444B291-0DB5-40A7-B88D-108D17CD743B}"/>
              </a:ext>
            </a:extLst>
          </p:cNvPr>
          <p:cNvPicPr>
            <a:picLocks noChangeAspect="1"/>
          </p:cNvPicPr>
          <p:nvPr/>
        </p:nvPicPr>
        <p:blipFill>
          <a:blip r:embed="rId9"/>
          <a:stretch>
            <a:fillRect/>
          </a:stretch>
        </p:blipFill>
        <p:spPr>
          <a:xfrm>
            <a:off x="7107115" y="2485292"/>
            <a:ext cx="4089400" cy="1371600"/>
          </a:xfrm>
          <a:prstGeom prst="rect">
            <a:avLst/>
          </a:prstGeom>
        </p:spPr>
      </p:pic>
      <p:pic>
        <p:nvPicPr>
          <p:cNvPr id="7" name="Picture 7" descr="A picture containing drawing&#10;&#10;Description automatically generated">
            <a:extLst>
              <a:ext uri="{FF2B5EF4-FFF2-40B4-BE49-F238E27FC236}">
                <a16:creationId xmlns:a16="http://schemas.microsoft.com/office/drawing/2014/main" id="{B778C603-C386-4274-BE19-71BE2B26DE73}"/>
              </a:ext>
            </a:extLst>
          </p:cNvPr>
          <p:cNvPicPr>
            <a:picLocks noChangeAspect="1"/>
          </p:cNvPicPr>
          <p:nvPr/>
        </p:nvPicPr>
        <p:blipFill>
          <a:blip r:embed="rId10"/>
          <a:stretch>
            <a:fillRect/>
          </a:stretch>
        </p:blipFill>
        <p:spPr>
          <a:xfrm>
            <a:off x="6989885" y="4366846"/>
            <a:ext cx="3136900" cy="1663700"/>
          </a:xfrm>
          <a:prstGeom prst="rect">
            <a:avLst/>
          </a:prstGeom>
        </p:spPr>
      </p:pic>
      <p:pic>
        <p:nvPicPr>
          <p:cNvPr id="8" name="Picture 8" descr="A close up of a logo&#10;&#10;Description automatically generated">
            <a:extLst>
              <a:ext uri="{FF2B5EF4-FFF2-40B4-BE49-F238E27FC236}">
                <a16:creationId xmlns:a16="http://schemas.microsoft.com/office/drawing/2014/main" id="{5AE45A9E-371D-491C-85DF-0F24DEDAF28C}"/>
              </a:ext>
            </a:extLst>
          </p:cNvPr>
          <p:cNvPicPr>
            <a:picLocks noChangeAspect="1"/>
          </p:cNvPicPr>
          <p:nvPr/>
        </p:nvPicPr>
        <p:blipFill>
          <a:blip r:embed="rId11"/>
          <a:stretch>
            <a:fillRect/>
          </a:stretch>
        </p:blipFill>
        <p:spPr>
          <a:xfrm>
            <a:off x="10472615" y="4366846"/>
            <a:ext cx="889000" cy="1663700"/>
          </a:xfrm>
          <a:prstGeom prst="rect">
            <a:avLst/>
          </a:prstGeom>
        </p:spPr>
      </p:pic>
      <p:sp>
        <p:nvSpPr>
          <p:cNvPr id="2" name="Title 1">
            <a:extLst>
              <a:ext uri="{FF2B5EF4-FFF2-40B4-BE49-F238E27FC236}">
                <a16:creationId xmlns:a16="http://schemas.microsoft.com/office/drawing/2014/main" id="{7179DD61-D949-4B36-B794-4335EBD35C20}"/>
              </a:ext>
            </a:extLst>
          </p:cNvPr>
          <p:cNvSpPr>
            <a:spLocks noGrp="1"/>
          </p:cNvSpPr>
          <p:nvPr>
            <p:ph type="title"/>
          </p:nvPr>
        </p:nvSpPr>
        <p:spPr>
          <a:xfrm>
            <a:off x="1179226" y="826680"/>
            <a:ext cx="9833548" cy="1325563"/>
          </a:xfrm>
        </p:spPr>
        <p:txBody>
          <a:bodyPr vert="horz" lIns="91440" tIns="45720" rIns="91440" bIns="45720" rtlCol="0">
            <a:normAutofit/>
          </a:bodyPr>
          <a:lstStyle/>
          <a:p>
            <a:pPr algn="ctr"/>
            <a:r>
              <a:rPr lang="en-US" sz="4000" kern="1200">
                <a:solidFill>
                  <a:srgbClr val="FFFFFF"/>
                </a:solidFill>
                <a:latin typeface="+mj-lt"/>
                <a:ea typeface="+mj-ea"/>
                <a:cs typeface="+mj-cs"/>
              </a:rPr>
              <a:t>COMMUNICATION IS KEY</a:t>
            </a:r>
          </a:p>
        </p:txBody>
      </p:sp>
    </p:spTree>
    <p:extLst>
      <p:ext uri="{BB962C8B-B14F-4D97-AF65-F5344CB8AC3E}">
        <p14:creationId xmlns:p14="http://schemas.microsoft.com/office/powerpoint/2010/main" val="642543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220796-5A8B-4EDD-80C3-DF2137BB939F}"/>
              </a:ext>
            </a:extLst>
          </p:cNvPr>
          <p:cNvSpPr>
            <a:spLocks noGrp="1"/>
          </p:cNvSpPr>
          <p:nvPr>
            <p:ph type="title"/>
          </p:nvPr>
        </p:nvSpPr>
        <p:spPr>
          <a:xfrm>
            <a:off x="838199" y="548464"/>
            <a:ext cx="3807187" cy="2228074"/>
          </a:xfrm>
        </p:spPr>
        <p:txBody>
          <a:bodyPr>
            <a:normAutofit/>
          </a:bodyPr>
          <a:lstStyle/>
          <a:p>
            <a:r>
              <a:rPr lang="en-US" sz="3100">
                <a:cs typeface="Calibri Light"/>
              </a:rPr>
              <a:t>BridgePrepTampa.com</a:t>
            </a:r>
            <a:br>
              <a:rPr lang="en-US" sz="3100">
                <a:cs typeface="Calibri Light"/>
              </a:rPr>
            </a:br>
            <a:r>
              <a:rPr lang="en-US" sz="3100">
                <a:cs typeface="Calibri Light"/>
              </a:rPr>
              <a:t>REMOTE CLASS </a:t>
            </a:r>
            <a:br>
              <a:rPr lang="en-US" sz="3100">
                <a:cs typeface="Calibri Light"/>
              </a:rPr>
            </a:br>
            <a:r>
              <a:rPr lang="en-US" sz="3100">
                <a:cs typeface="Calibri Light"/>
              </a:rPr>
              <a:t>INFORMATION</a:t>
            </a:r>
            <a:endParaRPr lang="en-US" sz="3100"/>
          </a:p>
        </p:txBody>
      </p:sp>
      <p:sp>
        <p:nvSpPr>
          <p:cNvPr id="3" name="Content Placeholder 2">
            <a:extLst>
              <a:ext uri="{FF2B5EF4-FFF2-40B4-BE49-F238E27FC236}">
                <a16:creationId xmlns:a16="http://schemas.microsoft.com/office/drawing/2014/main" id="{68A50EEA-D2A4-40C9-866A-ABAB84580904}"/>
              </a:ext>
            </a:extLst>
          </p:cNvPr>
          <p:cNvSpPr>
            <a:spLocks noGrp="1"/>
          </p:cNvSpPr>
          <p:nvPr>
            <p:ph idx="1"/>
          </p:nvPr>
        </p:nvSpPr>
        <p:spPr>
          <a:xfrm>
            <a:off x="838201" y="2962279"/>
            <a:ext cx="3799425" cy="3143241"/>
          </a:xfrm>
        </p:spPr>
        <p:txBody>
          <a:bodyPr vert="horz" lIns="91440" tIns="45720" rIns="91440" bIns="45720" rtlCol="0">
            <a:normAutofit/>
          </a:bodyPr>
          <a:lstStyle/>
          <a:p>
            <a:r>
              <a:rPr lang="en-US" sz="2000">
                <a:ea typeface="+mn-lt"/>
                <a:cs typeface="+mn-lt"/>
                <a:hlinkClick r:id="rId3"/>
              </a:rPr>
              <a:t>https://www.bridgepreptampa.com/</a:t>
            </a:r>
            <a:endParaRPr lang="en-US" sz="2000">
              <a:cs typeface="Calibri"/>
            </a:endParaRPr>
          </a:p>
          <a:p>
            <a:r>
              <a:rPr lang="en-US" sz="2000">
                <a:cs typeface="Calibri"/>
              </a:rPr>
              <a:t>Edu Network is where your child will go to see all assignments, messages, and feedback from your teachers.</a:t>
            </a:r>
          </a:p>
          <a:p>
            <a:r>
              <a:rPr lang="en-US" sz="2000">
                <a:cs typeface="Calibri"/>
              </a:rPr>
              <a:t>Schedules and Zoom links for all of their classes.</a:t>
            </a:r>
          </a:p>
          <a:p>
            <a:r>
              <a:rPr lang="en-US" sz="2000">
                <a:cs typeface="Calibri"/>
              </a:rPr>
              <a:t>It is their remote classroom</a:t>
            </a:r>
          </a:p>
          <a:p>
            <a:endParaRPr lang="en-US" sz="2000">
              <a:cs typeface="Calibri"/>
            </a:endParaRPr>
          </a:p>
        </p:txBody>
      </p:sp>
      <p:pic>
        <p:nvPicPr>
          <p:cNvPr id="8" name="Picture 9" descr="A screenshot of a computer&#10;&#10;Description automatically generated">
            <a:extLst>
              <a:ext uri="{FF2B5EF4-FFF2-40B4-BE49-F238E27FC236}">
                <a16:creationId xmlns:a16="http://schemas.microsoft.com/office/drawing/2014/main" id="{209FEE56-34F0-42D9-ADAC-F65C3C907473}"/>
              </a:ext>
            </a:extLst>
          </p:cNvPr>
          <p:cNvPicPr>
            <a:picLocks noChangeAspect="1"/>
          </p:cNvPicPr>
          <p:nvPr/>
        </p:nvPicPr>
        <p:blipFill>
          <a:blip r:embed="rId4"/>
          <a:stretch>
            <a:fillRect/>
          </a:stretch>
        </p:blipFill>
        <p:spPr>
          <a:xfrm>
            <a:off x="5373512" y="4587"/>
            <a:ext cx="7075310" cy="6580715"/>
          </a:xfrm>
          <a:prstGeom prst="rect">
            <a:avLst/>
          </a:prstGeom>
        </p:spPr>
      </p:pic>
    </p:spTree>
    <p:extLst>
      <p:ext uri="{BB962C8B-B14F-4D97-AF65-F5344CB8AC3E}">
        <p14:creationId xmlns:p14="http://schemas.microsoft.com/office/powerpoint/2010/main" val="2609719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873F0A5C-74AC-4741-A58B-0AD881163D38}"/>
              </a:ext>
            </a:extLst>
          </p:cNvPr>
          <p:cNvPicPr>
            <a:picLocks noChangeAspect="1"/>
          </p:cNvPicPr>
          <p:nvPr/>
        </p:nvPicPr>
        <p:blipFill rotWithShape="1">
          <a:blip r:embed="rId3"/>
          <a:srcRect l="7830" r="8642" b="-3"/>
          <a:stretch/>
        </p:blipFill>
        <p:spPr>
          <a:xfrm>
            <a:off x="641276" y="643467"/>
            <a:ext cx="4013020" cy="2702558"/>
          </a:xfrm>
          <a:prstGeom prst="rect">
            <a:avLst/>
          </a:prstGeom>
        </p:spPr>
      </p:pic>
      <p:pic>
        <p:nvPicPr>
          <p:cNvPr id="4" name="Picture 4" descr="A screenshot of a computer&#10;&#10;Description automatically generated">
            <a:extLst>
              <a:ext uri="{FF2B5EF4-FFF2-40B4-BE49-F238E27FC236}">
                <a16:creationId xmlns:a16="http://schemas.microsoft.com/office/drawing/2014/main" id="{322C0875-9FBE-4B83-8531-CCD29ACE4599}"/>
              </a:ext>
            </a:extLst>
          </p:cNvPr>
          <p:cNvPicPr>
            <a:picLocks noChangeAspect="1"/>
          </p:cNvPicPr>
          <p:nvPr/>
        </p:nvPicPr>
        <p:blipFill rotWithShape="1">
          <a:blip r:embed="rId4"/>
          <a:srcRect l="3723" r="12878" b="3"/>
          <a:stretch/>
        </p:blipFill>
        <p:spPr>
          <a:xfrm>
            <a:off x="643467" y="3509433"/>
            <a:ext cx="4010830" cy="2705099"/>
          </a:xfrm>
          <a:prstGeom prst="rect">
            <a:avLst/>
          </a:prstGeom>
        </p:spPr>
      </p:pic>
      <p:pic>
        <p:nvPicPr>
          <p:cNvPr id="3" name="Picture 3" descr="A screenshot of a computer&#10;&#10;Description automatically generated">
            <a:extLst>
              <a:ext uri="{FF2B5EF4-FFF2-40B4-BE49-F238E27FC236}">
                <a16:creationId xmlns:a16="http://schemas.microsoft.com/office/drawing/2014/main" id="{8E3B6200-C860-427A-AB3F-5048FC953761}"/>
              </a:ext>
            </a:extLst>
          </p:cNvPr>
          <p:cNvPicPr>
            <a:picLocks noChangeAspect="1"/>
          </p:cNvPicPr>
          <p:nvPr/>
        </p:nvPicPr>
        <p:blipFill rotWithShape="1">
          <a:blip r:embed="rId5"/>
          <a:srcRect l="11329" r="20659" b="-1"/>
          <a:stretch/>
        </p:blipFill>
        <p:spPr>
          <a:xfrm>
            <a:off x="4812633" y="643467"/>
            <a:ext cx="6735900" cy="5571066"/>
          </a:xfrm>
          <a:prstGeom prst="rect">
            <a:avLst/>
          </a:prstGeom>
        </p:spPr>
      </p:pic>
    </p:spTree>
    <p:extLst>
      <p:ext uri="{BB962C8B-B14F-4D97-AF65-F5344CB8AC3E}">
        <p14:creationId xmlns:p14="http://schemas.microsoft.com/office/powerpoint/2010/main" val="114269779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8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CD90F4-11AC-4BCE-816E-5C51E129E4A5}"/>
              </a:ext>
            </a:extLst>
          </p:cNvPr>
          <p:cNvSpPr>
            <a:spLocks noGrp="1"/>
          </p:cNvSpPr>
          <p:nvPr>
            <p:ph type="title"/>
          </p:nvPr>
        </p:nvSpPr>
        <p:spPr>
          <a:xfrm>
            <a:off x="524256" y="491260"/>
            <a:ext cx="6594189" cy="1625210"/>
          </a:xfrm>
        </p:spPr>
        <p:txBody>
          <a:bodyPr>
            <a:normAutofit/>
          </a:bodyPr>
          <a:lstStyle/>
          <a:p>
            <a:pPr marL="285750" indent="-285750">
              <a:spcBef>
                <a:spcPts val="1000"/>
              </a:spcBef>
              <a:buFont typeface="Arial"/>
              <a:buChar char="•"/>
            </a:pPr>
            <a:r>
              <a:rPr lang="en-US">
                <a:solidFill>
                  <a:srgbClr val="FFFFFF"/>
                </a:solidFill>
                <a:cs typeface="Calibri Light"/>
              </a:rPr>
              <a:t>Edsby  </a:t>
            </a:r>
            <a:r>
              <a:rPr lang="en-US">
                <a:solidFill>
                  <a:srgbClr val="FFFFFF"/>
                </a:solidFill>
                <a:ea typeface="+mj-lt"/>
                <a:cs typeface="+mj-lt"/>
              </a:rPr>
              <a:t> </a:t>
            </a:r>
          </a:p>
          <a:p>
            <a:endParaRPr lang="en-US">
              <a:solidFill>
                <a:srgbClr val="FFFFFF"/>
              </a:solidFill>
              <a:cs typeface="Calibri Light"/>
            </a:endParaRPr>
          </a:p>
        </p:txBody>
      </p:sp>
      <p:pic>
        <p:nvPicPr>
          <p:cNvPr id="6" name="Picture 6" descr="A screenshot of a cell phone&#10;&#10;Description automatically generated">
            <a:extLst>
              <a:ext uri="{FF2B5EF4-FFF2-40B4-BE49-F238E27FC236}">
                <a16:creationId xmlns:a16="http://schemas.microsoft.com/office/drawing/2014/main" id="{E6606509-56D5-438E-8661-FD55DDB15A94}"/>
              </a:ext>
            </a:extLst>
          </p:cNvPr>
          <p:cNvPicPr>
            <a:picLocks noChangeAspect="1"/>
          </p:cNvPicPr>
          <p:nvPr/>
        </p:nvPicPr>
        <p:blipFill rotWithShape="1">
          <a:blip r:embed="rId3"/>
          <a:srcRect l="15402" r="14285" b="2"/>
          <a:stretch/>
        </p:blipFill>
        <p:spPr>
          <a:xfrm>
            <a:off x="327546" y="2454903"/>
            <a:ext cx="3442801" cy="4080254"/>
          </a:xfrm>
          <a:prstGeom prst="rect">
            <a:avLst/>
          </a:prstGeom>
        </p:spPr>
      </p:pic>
      <p:pic>
        <p:nvPicPr>
          <p:cNvPr id="5" name="Picture 5" descr="A screenshot of a cell phone&#10;&#10;Description automatically generated">
            <a:extLst>
              <a:ext uri="{FF2B5EF4-FFF2-40B4-BE49-F238E27FC236}">
                <a16:creationId xmlns:a16="http://schemas.microsoft.com/office/drawing/2014/main" id="{845F64E7-202D-47C7-92ED-510969CB7C90}"/>
              </a:ext>
            </a:extLst>
          </p:cNvPr>
          <p:cNvPicPr>
            <a:picLocks noChangeAspect="1"/>
          </p:cNvPicPr>
          <p:nvPr/>
        </p:nvPicPr>
        <p:blipFill rotWithShape="1">
          <a:blip r:embed="rId4"/>
          <a:srcRect t="13197" r="-1" b="8799"/>
          <a:stretch/>
        </p:blipFill>
        <p:spPr>
          <a:xfrm>
            <a:off x="3942260" y="2454901"/>
            <a:ext cx="3442803" cy="4080255"/>
          </a:xfrm>
          <a:prstGeom prst="rect">
            <a:avLst/>
          </a:prstGeom>
        </p:spPr>
      </p:pic>
      <p:sp>
        <p:nvSpPr>
          <p:cNvPr id="64" name="Rectangle 6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A945161D-4C02-4F48-92AE-29FBD8F11FC9}"/>
              </a:ext>
            </a:extLst>
          </p:cNvPr>
          <p:cNvSpPr>
            <a:spLocks noGrp="1"/>
          </p:cNvSpPr>
          <p:nvPr>
            <p:ph idx="1"/>
          </p:nvPr>
        </p:nvSpPr>
        <p:spPr>
          <a:xfrm>
            <a:off x="7957973" y="763523"/>
            <a:ext cx="3511296" cy="5330952"/>
          </a:xfrm>
        </p:spPr>
        <p:txBody>
          <a:bodyPr vert="horz" lIns="91440" tIns="45720" rIns="91440" bIns="45720" rtlCol="0" anchor="ctr">
            <a:normAutofit lnSpcReduction="10000"/>
          </a:bodyPr>
          <a:lstStyle/>
          <a:p>
            <a:endParaRPr lang="en-US" sz="3600">
              <a:solidFill>
                <a:srgbClr val="FFFFFF"/>
              </a:solidFill>
              <a:cs typeface="Calibri"/>
            </a:endParaRPr>
          </a:p>
          <a:p>
            <a:r>
              <a:rPr lang="en-US" sz="3600">
                <a:solidFill>
                  <a:srgbClr val="FFFFFF"/>
                </a:solidFill>
                <a:cs typeface="Calibri"/>
              </a:rPr>
              <a:t>EDSBY is </a:t>
            </a:r>
            <a:r>
              <a:rPr lang="en-US" sz="3600" err="1">
                <a:solidFill>
                  <a:srgbClr val="FFFFFF"/>
                </a:solidFill>
                <a:cs typeface="Calibri"/>
              </a:rPr>
              <a:t>BridgePrep's</a:t>
            </a:r>
            <a:r>
              <a:rPr lang="en-US" sz="3600">
                <a:solidFill>
                  <a:srgbClr val="FFFFFF"/>
                </a:solidFill>
                <a:cs typeface="Calibri"/>
              </a:rPr>
              <a:t> Grading Platform</a:t>
            </a:r>
          </a:p>
          <a:p>
            <a:r>
              <a:rPr lang="en-US" sz="3600">
                <a:solidFill>
                  <a:srgbClr val="FFFFFF"/>
                </a:solidFill>
                <a:ea typeface="+mn-lt"/>
                <a:cs typeface="+mn-lt"/>
              </a:rPr>
              <a:t>If you have problems accessing your child's account please  call 813-840-7047</a:t>
            </a:r>
            <a:endParaRPr lang="en-US" sz="3600">
              <a:solidFill>
                <a:srgbClr val="FFFFFF"/>
              </a:solidFill>
              <a:cs typeface="Calibri"/>
            </a:endParaRPr>
          </a:p>
          <a:p>
            <a:endParaRPr lang="en-US" sz="3600">
              <a:solidFill>
                <a:srgbClr val="FFFFFF"/>
              </a:solidFill>
              <a:cs typeface="Calibri"/>
            </a:endParaRPr>
          </a:p>
          <a:p>
            <a:endParaRPr lang="en-US" sz="3600">
              <a:solidFill>
                <a:srgbClr val="FFFFFF"/>
              </a:solidFill>
              <a:cs typeface="Calibri"/>
            </a:endParaRPr>
          </a:p>
        </p:txBody>
      </p:sp>
    </p:spTree>
    <p:extLst>
      <p:ext uri="{BB962C8B-B14F-4D97-AF65-F5344CB8AC3E}">
        <p14:creationId xmlns:p14="http://schemas.microsoft.com/office/powerpoint/2010/main" val="2470681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8FCB0272-1506-44FE-8F4F-9FAE973CE442}"/>
              </a:ext>
            </a:extLst>
          </p:cNvPr>
          <p:cNvSpPr>
            <a:spLocks noGrp="1"/>
          </p:cNvSpPr>
          <p:nvPr>
            <p:ph type="title"/>
          </p:nvPr>
        </p:nvSpPr>
        <p:spPr>
          <a:xfrm>
            <a:off x="801340" y="655471"/>
            <a:ext cx="4766330" cy="1454051"/>
          </a:xfrm>
        </p:spPr>
        <p:txBody>
          <a:bodyPr>
            <a:normAutofit/>
          </a:bodyPr>
          <a:lstStyle/>
          <a:p>
            <a:r>
              <a:rPr lang="en-US" sz="3600" b="1">
                <a:solidFill>
                  <a:srgbClr val="000000"/>
                </a:solidFill>
                <a:cs typeface="Calibri Light"/>
              </a:rPr>
              <a:t>BridgePrep Academy Leadership Team</a:t>
            </a:r>
            <a:endParaRPr lang="en-US" sz="3600">
              <a:solidFill>
                <a:srgbClr val="000000"/>
              </a:solidFill>
            </a:endParaRPr>
          </a:p>
        </p:txBody>
      </p:sp>
      <p:sp>
        <p:nvSpPr>
          <p:cNvPr id="3" name="Content Placeholder 2">
            <a:extLst>
              <a:ext uri="{FF2B5EF4-FFF2-40B4-BE49-F238E27FC236}">
                <a16:creationId xmlns:a16="http://schemas.microsoft.com/office/drawing/2014/main" id="{EBCE4493-51DB-4174-839C-2B0D346C85F3}"/>
              </a:ext>
            </a:extLst>
          </p:cNvPr>
          <p:cNvSpPr>
            <a:spLocks noGrp="1"/>
          </p:cNvSpPr>
          <p:nvPr>
            <p:ph idx="1"/>
          </p:nvPr>
        </p:nvSpPr>
        <p:spPr>
          <a:xfrm>
            <a:off x="804672" y="2421683"/>
            <a:ext cx="5183819" cy="4008959"/>
          </a:xfrm>
        </p:spPr>
        <p:txBody>
          <a:bodyPr vert="horz" lIns="91440" tIns="45720" rIns="91440" bIns="45720" rtlCol="0" anchor="t">
            <a:normAutofit/>
          </a:bodyPr>
          <a:lstStyle/>
          <a:p>
            <a:r>
              <a:rPr lang="en-US">
                <a:solidFill>
                  <a:srgbClr val="000000"/>
                </a:solidFill>
                <a:cs typeface="Calibri"/>
              </a:rPr>
              <a:t>Principal:                                 </a:t>
            </a:r>
            <a:endParaRPr lang="en-US"/>
          </a:p>
          <a:p>
            <a:pPr lvl="1"/>
            <a:r>
              <a:rPr lang="en-US" sz="2800">
                <a:solidFill>
                  <a:srgbClr val="000000"/>
                </a:solidFill>
                <a:cs typeface="Calibri"/>
              </a:rPr>
              <a:t>Christine Harris</a:t>
            </a:r>
            <a:endParaRPr lang="en-US" sz="2800">
              <a:cs typeface="Calibri"/>
            </a:endParaRPr>
          </a:p>
          <a:p>
            <a:r>
              <a:rPr lang="en-US">
                <a:solidFill>
                  <a:srgbClr val="000000"/>
                </a:solidFill>
                <a:cs typeface="Calibri"/>
              </a:rPr>
              <a:t>Assistant Principal:              </a:t>
            </a:r>
          </a:p>
          <a:p>
            <a:pPr lvl="1"/>
            <a:r>
              <a:rPr lang="en-US" sz="2800">
                <a:solidFill>
                  <a:srgbClr val="000000"/>
                </a:solidFill>
                <a:cs typeface="Calibri"/>
              </a:rPr>
              <a:t>  Suzanne Mizzi</a:t>
            </a:r>
            <a:endParaRPr lang="en-US" sz="2800">
              <a:cs typeface="Calibri"/>
            </a:endParaRPr>
          </a:p>
          <a:p>
            <a:r>
              <a:rPr lang="en-US">
                <a:solidFill>
                  <a:srgbClr val="000000"/>
                </a:solidFill>
                <a:cs typeface="Calibri"/>
              </a:rPr>
              <a:t>Instructional Coach:             </a:t>
            </a:r>
          </a:p>
          <a:p>
            <a:pPr lvl="1"/>
            <a:r>
              <a:rPr lang="en-US" sz="2800">
                <a:solidFill>
                  <a:srgbClr val="000000"/>
                </a:solidFill>
                <a:cs typeface="Calibri"/>
              </a:rPr>
              <a:t> Sameer Saklani</a:t>
            </a:r>
            <a:endParaRPr lang="en-US" sz="2800">
              <a:cs typeface="Calibri" panose="020F0502020204030204"/>
            </a:endParaRPr>
          </a:p>
          <a:p>
            <a:r>
              <a:rPr lang="en-US">
                <a:solidFill>
                  <a:srgbClr val="000000"/>
                </a:solidFill>
                <a:cs typeface="Calibri"/>
              </a:rPr>
              <a:t>Student Services Director:   </a:t>
            </a:r>
          </a:p>
          <a:p>
            <a:pPr lvl="1"/>
            <a:r>
              <a:rPr lang="en-US" sz="2800">
                <a:solidFill>
                  <a:srgbClr val="000000"/>
                </a:solidFill>
                <a:cs typeface="Calibri"/>
              </a:rPr>
              <a:t>Victoria Klug</a:t>
            </a:r>
            <a:endParaRPr lang="en-US" sz="2800"/>
          </a:p>
          <a:p>
            <a:endParaRPr lang="en-US" sz="1800">
              <a:solidFill>
                <a:srgbClr val="000000"/>
              </a:solidFill>
              <a:cs typeface="Calibri"/>
            </a:endParaRPr>
          </a:p>
          <a:p>
            <a:pPr marL="0" indent="0">
              <a:buNone/>
            </a:pPr>
            <a:endParaRPr lang="en-US" sz="1800">
              <a:solidFill>
                <a:srgbClr val="000000"/>
              </a:solidFill>
              <a:cs typeface="Calibri"/>
            </a:endParaRPr>
          </a:p>
          <a:p>
            <a:endParaRPr lang="en-US" sz="1800">
              <a:solidFill>
                <a:srgbClr val="000000"/>
              </a:solidFill>
              <a:cs typeface="Calibri"/>
            </a:endParaRPr>
          </a:p>
        </p:txBody>
      </p:sp>
      <p:sp>
        <p:nvSpPr>
          <p:cNvPr id="14"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2">
            <a:extLst>
              <a:ext uri="{FF2B5EF4-FFF2-40B4-BE49-F238E27FC236}">
                <a16:creationId xmlns:a16="http://schemas.microsoft.com/office/drawing/2014/main" id="{8B2A6CD5-7E0D-4AEF-B626-DB96D31954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708392" y="3347104"/>
            <a:ext cx="4142232" cy="10873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35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a cell phone&#10;&#10;Description generated with very high confidence">
            <a:extLst>
              <a:ext uri="{FF2B5EF4-FFF2-40B4-BE49-F238E27FC236}">
                <a16:creationId xmlns:a16="http://schemas.microsoft.com/office/drawing/2014/main" id="{5DB43C46-7334-4550-948D-85B9FCB79FB9}"/>
              </a:ext>
            </a:extLst>
          </p:cNvPr>
          <p:cNvPicPr>
            <a:picLocks noChangeAspect="1"/>
          </p:cNvPicPr>
          <p:nvPr/>
        </p:nvPicPr>
        <p:blipFill>
          <a:blip r:embed="rId3"/>
          <a:stretch>
            <a:fillRect/>
          </a:stretch>
        </p:blipFill>
        <p:spPr>
          <a:xfrm>
            <a:off x="1143942" y="643467"/>
            <a:ext cx="9904116"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68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E64F21-D1BC-49D1-BE5D-0EE9550C8AF2}"/>
              </a:ext>
            </a:extLst>
          </p:cNvPr>
          <p:cNvSpPr>
            <a:spLocks noGrp="1"/>
          </p:cNvSpPr>
          <p:nvPr>
            <p:ph type="title"/>
          </p:nvPr>
        </p:nvSpPr>
        <p:spPr>
          <a:xfrm>
            <a:off x="594360" y="637125"/>
            <a:ext cx="3802276" cy="5256371"/>
          </a:xfrm>
        </p:spPr>
        <p:txBody>
          <a:bodyPr>
            <a:normAutofit/>
          </a:bodyPr>
          <a:lstStyle/>
          <a:p>
            <a:r>
              <a:rPr lang="en-US" sz="4800">
                <a:cs typeface="Calibri Light"/>
              </a:rPr>
              <a:t>eLearning / Remote</a:t>
            </a:r>
            <a:endParaRPr lang="en-US" sz="4800"/>
          </a:p>
        </p:txBody>
      </p:sp>
      <p:graphicFrame>
        <p:nvGraphicFramePr>
          <p:cNvPr id="28" name="Content Placeholder 20">
            <a:extLst>
              <a:ext uri="{FF2B5EF4-FFF2-40B4-BE49-F238E27FC236}">
                <a16:creationId xmlns:a16="http://schemas.microsoft.com/office/drawing/2014/main" id="{E2A56A0E-BE8F-440B-A2C7-82646E54E491}"/>
              </a:ext>
            </a:extLst>
          </p:cNvPr>
          <p:cNvGraphicFramePr>
            <a:graphicFrameLocks noGrp="1"/>
          </p:cNvGraphicFramePr>
          <p:nvPr>
            <p:ph idx="1"/>
            <p:extLst>
              <p:ext uri="{D42A27DB-BD31-4B8C-83A1-F6EECF244321}">
                <p14:modId xmlns:p14="http://schemas.microsoft.com/office/powerpoint/2010/main" val="204346725"/>
              </p:ext>
            </p:extLst>
          </p:nvPr>
        </p:nvGraphicFramePr>
        <p:xfrm>
          <a:off x="4839244" y="303591"/>
          <a:ext cx="7350689"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9995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E64F21-D1BC-49D1-BE5D-0EE9550C8AF2}"/>
              </a:ext>
            </a:extLst>
          </p:cNvPr>
          <p:cNvSpPr>
            <a:spLocks noGrp="1"/>
          </p:cNvSpPr>
          <p:nvPr>
            <p:ph type="title"/>
          </p:nvPr>
        </p:nvSpPr>
        <p:spPr>
          <a:xfrm>
            <a:off x="838200" y="557189"/>
            <a:ext cx="3374136" cy="5567891"/>
          </a:xfrm>
        </p:spPr>
        <p:txBody>
          <a:bodyPr>
            <a:normAutofit/>
          </a:bodyPr>
          <a:lstStyle/>
          <a:p>
            <a:r>
              <a:rPr lang="en-US" sz="5200">
                <a:cs typeface="Calibri Light"/>
              </a:rPr>
              <a:t>Returning to School Building</a:t>
            </a:r>
            <a:endParaRPr lang="en-US" sz="5200"/>
          </a:p>
        </p:txBody>
      </p:sp>
      <p:graphicFrame>
        <p:nvGraphicFramePr>
          <p:cNvPr id="23" name="Content Placeholder 20">
            <a:extLst>
              <a:ext uri="{FF2B5EF4-FFF2-40B4-BE49-F238E27FC236}">
                <a16:creationId xmlns:a16="http://schemas.microsoft.com/office/drawing/2014/main" id="{96FA2BBD-8257-4031-8682-C8FB950EECB9}"/>
              </a:ext>
            </a:extLst>
          </p:cNvPr>
          <p:cNvGraphicFramePr>
            <a:graphicFrameLocks noGrp="1"/>
          </p:cNvGraphicFramePr>
          <p:nvPr>
            <p:ph idx="1"/>
            <p:extLst>
              <p:ext uri="{D42A27DB-BD31-4B8C-83A1-F6EECF244321}">
                <p14:modId xmlns:p14="http://schemas.microsoft.com/office/powerpoint/2010/main" val="4090081621"/>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9834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group of people looking at the camera&#10;&#10;Description automatically generated">
            <a:extLst>
              <a:ext uri="{FF2B5EF4-FFF2-40B4-BE49-F238E27FC236}">
                <a16:creationId xmlns:a16="http://schemas.microsoft.com/office/drawing/2014/main" id="{F1DBC23D-5555-4C28-8AF7-580B7675F98F}"/>
              </a:ext>
            </a:extLst>
          </p:cNvPr>
          <p:cNvPicPr>
            <a:picLocks noGrp="1" noChangeAspect="1"/>
          </p:cNvPicPr>
          <p:nvPr>
            <p:ph idx="1"/>
          </p:nvPr>
        </p:nvPicPr>
        <p:blipFill rotWithShape="1">
          <a:blip r:embed="rId3"/>
          <a:srcRect t="1567" r="23010" b="7182"/>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64882-F2DC-46C8-B5C0-7B0851F2841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t>RETURNING: TEMPERATURE CHECKS THROUGOUT DAY</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15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FB73F9B-D26A-4C89-828C-C2A02E16F04A}"/>
              </a:ext>
            </a:extLst>
          </p:cNvPr>
          <p:cNvGraphicFramePr>
            <a:graphicFrameLocks noGrp="1"/>
          </p:cNvGraphicFramePr>
          <p:nvPr>
            <p:ph idx="1"/>
            <p:extLst>
              <p:ext uri="{D42A27DB-BD31-4B8C-83A1-F6EECF244321}">
                <p14:modId xmlns:p14="http://schemas.microsoft.com/office/powerpoint/2010/main" val="1906890749"/>
              </p:ext>
            </p:extLst>
          </p:nvPr>
        </p:nvGraphicFramePr>
        <p:xfrm>
          <a:off x="328246" y="1711569"/>
          <a:ext cx="11661146" cy="4708480"/>
        </p:xfrm>
        <a:graphic>
          <a:graphicData uri="http://schemas.openxmlformats.org/drawingml/2006/table">
            <a:tbl>
              <a:tblPr firstRow="1" bandRow="1">
                <a:tableStyleId>{5C22544A-7EE6-4342-B048-85BDC9FD1C3A}</a:tableStyleId>
              </a:tblPr>
              <a:tblGrid>
                <a:gridCol w="2812173">
                  <a:extLst>
                    <a:ext uri="{9D8B030D-6E8A-4147-A177-3AD203B41FA5}">
                      <a16:colId xmlns:a16="http://schemas.microsoft.com/office/drawing/2014/main" val="419428681"/>
                    </a:ext>
                  </a:extLst>
                </a:gridCol>
                <a:gridCol w="4968174">
                  <a:extLst>
                    <a:ext uri="{9D8B030D-6E8A-4147-A177-3AD203B41FA5}">
                      <a16:colId xmlns:a16="http://schemas.microsoft.com/office/drawing/2014/main" val="1597393283"/>
                    </a:ext>
                  </a:extLst>
                </a:gridCol>
                <a:gridCol w="3880799">
                  <a:extLst>
                    <a:ext uri="{9D8B030D-6E8A-4147-A177-3AD203B41FA5}">
                      <a16:colId xmlns:a16="http://schemas.microsoft.com/office/drawing/2014/main" val="1997083067"/>
                    </a:ext>
                  </a:extLst>
                </a:gridCol>
              </a:tblGrid>
              <a:tr h="575080">
                <a:tc>
                  <a:txBody>
                    <a:bodyPr/>
                    <a:lstStyle/>
                    <a:p>
                      <a:pPr algn="ctr" fontAlgn="base"/>
                      <a:r>
                        <a:rPr lang="en-US" sz="2400">
                          <a:effectLst/>
                        </a:rPr>
                        <a:t>Grade Level </a:t>
                      </a:r>
                    </a:p>
                  </a:txBody>
                  <a:tcPr anchor="ctr"/>
                </a:tc>
                <a:tc>
                  <a:txBody>
                    <a:bodyPr/>
                    <a:lstStyle/>
                    <a:p>
                      <a:pPr algn="ctr" fontAlgn="base"/>
                      <a:r>
                        <a:rPr lang="en-US" sz="2400">
                          <a:effectLst/>
                        </a:rPr>
                        <a:t>Day of the Week </a:t>
                      </a:r>
                    </a:p>
                  </a:txBody>
                  <a:tcPr anchor="ctr"/>
                </a:tc>
                <a:tc>
                  <a:txBody>
                    <a:bodyPr/>
                    <a:lstStyle/>
                    <a:p>
                      <a:pPr algn="ctr" fontAlgn="base"/>
                      <a:r>
                        <a:rPr lang="en-US" sz="2400">
                          <a:effectLst/>
                        </a:rPr>
                        <a:t>Times </a:t>
                      </a:r>
                    </a:p>
                  </a:txBody>
                  <a:tcPr anchor="ctr"/>
                </a:tc>
                <a:extLst>
                  <a:ext uri="{0D108BD9-81ED-4DB2-BD59-A6C34878D82A}">
                    <a16:rowId xmlns:a16="http://schemas.microsoft.com/office/drawing/2014/main" val="3229257955"/>
                  </a:ext>
                </a:extLst>
              </a:tr>
              <a:tr h="970449">
                <a:tc>
                  <a:txBody>
                    <a:bodyPr/>
                    <a:lstStyle/>
                    <a:p>
                      <a:pPr fontAlgn="base"/>
                      <a:r>
                        <a:rPr lang="en-US" sz="2400" b="1">
                          <a:effectLst/>
                        </a:rPr>
                        <a:t>Kindergarten and </a:t>
                      </a:r>
                    </a:p>
                    <a:p>
                      <a:pPr fontAlgn="base"/>
                      <a:r>
                        <a:rPr lang="en-US" sz="2400" b="1">
                          <a:effectLst/>
                        </a:rPr>
                        <a:t>1</a:t>
                      </a:r>
                      <a:r>
                        <a:rPr lang="en-US" sz="2400" b="1" baseline="30000">
                          <a:effectLst/>
                        </a:rPr>
                        <a:t>st</a:t>
                      </a:r>
                      <a:r>
                        <a:rPr lang="en-US" sz="2400" b="1">
                          <a:effectLst/>
                        </a:rPr>
                        <a:t> grade </a:t>
                      </a:r>
                    </a:p>
                  </a:txBody>
                  <a:tcPr anchor="ctr"/>
                </a:tc>
                <a:tc>
                  <a:txBody>
                    <a:bodyPr/>
                    <a:lstStyle/>
                    <a:p>
                      <a:pPr fontAlgn="base"/>
                      <a:r>
                        <a:rPr lang="en-US" sz="2400" b="1">
                          <a:effectLst/>
                        </a:rPr>
                        <a:t>Tuesday through Friday </a:t>
                      </a:r>
                    </a:p>
                  </a:txBody>
                  <a:tcPr anchor="ctr"/>
                </a:tc>
                <a:tc>
                  <a:txBody>
                    <a:bodyPr/>
                    <a:lstStyle/>
                    <a:p>
                      <a:pPr fontAlgn="base"/>
                      <a:r>
                        <a:rPr lang="en-US" sz="2400" b="1">
                          <a:effectLst/>
                        </a:rPr>
                        <a:t>8:00am to 2:45pm </a:t>
                      </a:r>
                    </a:p>
                  </a:txBody>
                  <a:tcPr anchor="ctr"/>
                </a:tc>
                <a:extLst>
                  <a:ext uri="{0D108BD9-81ED-4DB2-BD59-A6C34878D82A}">
                    <a16:rowId xmlns:a16="http://schemas.microsoft.com/office/drawing/2014/main" val="729949598"/>
                  </a:ext>
                </a:extLst>
              </a:tr>
              <a:tr h="575080">
                <a:tc>
                  <a:txBody>
                    <a:bodyPr/>
                    <a:lstStyle/>
                    <a:p>
                      <a:pPr fontAlgn="base"/>
                      <a:r>
                        <a:rPr lang="en-US" sz="2400" b="1">
                          <a:effectLst/>
                        </a:rPr>
                        <a:t>2</a:t>
                      </a:r>
                      <a:r>
                        <a:rPr lang="en-US" sz="2400" b="1" baseline="30000">
                          <a:effectLst/>
                        </a:rPr>
                        <a:t>nd</a:t>
                      </a:r>
                      <a:r>
                        <a:rPr lang="en-US" sz="2400" b="1">
                          <a:effectLst/>
                        </a:rPr>
                        <a:t> to 8</a:t>
                      </a:r>
                      <a:r>
                        <a:rPr lang="en-US" sz="2400" b="1" baseline="30000">
                          <a:effectLst/>
                        </a:rPr>
                        <a:t>th</a:t>
                      </a:r>
                      <a:r>
                        <a:rPr lang="en-US" sz="2400" b="1">
                          <a:effectLst/>
                        </a:rPr>
                        <a:t>grade </a:t>
                      </a:r>
                    </a:p>
                  </a:txBody>
                  <a:tcPr anchor="ctr"/>
                </a:tc>
                <a:tc>
                  <a:txBody>
                    <a:bodyPr/>
                    <a:lstStyle/>
                    <a:p>
                      <a:pPr fontAlgn="base"/>
                      <a:r>
                        <a:rPr lang="en-US" sz="2400" b="1">
                          <a:effectLst/>
                        </a:rPr>
                        <a:t> Tuesday through Friday </a:t>
                      </a:r>
                    </a:p>
                  </a:txBody>
                  <a:tcPr anchor="ctr"/>
                </a:tc>
                <a:tc>
                  <a:txBody>
                    <a:bodyPr/>
                    <a:lstStyle/>
                    <a:p>
                      <a:pPr fontAlgn="base"/>
                      <a:r>
                        <a:rPr lang="en-US" sz="2400" b="1">
                          <a:effectLst/>
                        </a:rPr>
                        <a:t>8:00am to 3:30pm </a:t>
                      </a:r>
                    </a:p>
                  </a:txBody>
                  <a:tcPr anchor="ctr"/>
                </a:tc>
                <a:extLst>
                  <a:ext uri="{0D108BD9-81ED-4DB2-BD59-A6C34878D82A}">
                    <a16:rowId xmlns:a16="http://schemas.microsoft.com/office/drawing/2014/main" val="2072196120"/>
                  </a:ext>
                </a:extLst>
              </a:tr>
              <a:tr h="2587871">
                <a:tc>
                  <a:txBody>
                    <a:bodyPr/>
                    <a:lstStyle/>
                    <a:p>
                      <a:pPr fontAlgn="base"/>
                      <a:r>
                        <a:rPr lang="en-US" sz="2400" b="1">
                          <a:effectLst/>
                        </a:rPr>
                        <a:t>Kindergarten to </a:t>
                      </a:r>
                    </a:p>
                    <a:p>
                      <a:pPr fontAlgn="base"/>
                      <a:r>
                        <a:rPr lang="en-US" sz="2400" b="1">
                          <a:effectLst/>
                        </a:rPr>
                        <a:t>8</a:t>
                      </a:r>
                      <a:r>
                        <a:rPr lang="en-US" sz="2400" b="1" baseline="30000">
                          <a:effectLst/>
                        </a:rPr>
                        <a:t>th </a:t>
                      </a:r>
                      <a:r>
                        <a:rPr lang="en-US" sz="2400" b="1">
                          <a:effectLst/>
                        </a:rPr>
                        <a:t>grade </a:t>
                      </a:r>
                    </a:p>
                  </a:txBody>
                  <a:tcPr anchor="ctr"/>
                </a:tc>
                <a:tc>
                  <a:txBody>
                    <a:bodyPr/>
                    <a:lstStyle/>
                    <a:p>
                      <a:pPr fontAlgn="base"/>
                      <a:r>
                        <a:rPr lang="en-US" sz="2400" b="1">
                          <a:effectLst/>
                        </a:rPr>
                        <a:t>Student Early Release Days </a:t>
                      </a:r>
                      <a:br>
                        <a:rPr lang="en-US" sz="2400" b="1">
                          <a:effectLst/>
                        </a:rPr>
                      </a:br>
                      <a:r>
                        <a:rPr lang="en-US" sz="2400" b="1">
                          <a:effectLst/>
                        </a:rPr>
                        <a:t>One-hour early release every Monday with the following exceptions:  May 10, 17 and 24 2021 and Last day of school: 2.5 hours early </a:t>
                      </a:r>
                    </a:p>
                  </a:txBody>
                  <a:tcPr anchor="ctr"/>
                </a:tc>
                <a:tc>
                  <a:txBody>
                    <a:bodyPr/>
                    <a:lstStyle/>
                    <a:p>
                      <a:pPr fontAlgn="base"/>
                      <a:r>
                        <a:rPr lang="en-US" sz="2400" b="1">
                          <a:effectLst/>
                        </a:rPr>
                        <a:t>8:00am to 2:30pm</a:t>
                      </a:r>
                    </a:p>
                  </a:txBody>
                  <a:tcPr anchor="ctr"/>
                </a:tc>
                <a:extLst>
                  <a:ext uri="{0D108BD9-81ED-4DB2-BD59-A6C34878D82A}">
                    <a16:rowId xmlns:a16="http://schemas.microsoft.com/office/drawing/2014/main" val="451515820"/>
                  </a:ext>
                </a:extLst>
              </a:tr>
            </a:tbl>
          </a:graphicData>
        </a:graphic>
      </p:graphicFrame>
      <p:pic>
        <p:nvPicPr>
          <p:cNvPr id="5" name="Picture 12">
            <a:extLst>
              <a:ext uri="{FF2B5EF4-FFF2-40B4-BE49-F238E27FC236}">
                <a16:creationId xmlns:a16="http://schemas.microsoft.com/office/drawing/2014/main" id="{4050091F-2473-41C1-92AE-7530AA4176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7032" y="274433"/>
            <a:ext cx="48133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3053CEF-3821-4D72-B6FE-08FBCD46F9E8}"/>
              </a:ext>
            </a:extLst>
          </p:cNvPr>
          <p:cNvSpPr txBox="1"/>
          <p:nvPr/>
        </p:nvSpPr>
        <p:spPr>
          <a:xfrm>
            <a:off x="4724400" y="3200400"/>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1400" b="1">
              <a:latin typeface="Calibri"/>
              <a:cs typeface="Segoe UI"/>
            </a:endParaRPr>
          </a:p>
          <a:p>
            <a:endParaRPr lang="en-US" sz="1400" b="1">
              <a:latin typeface="Calibri"/>
              <a:cs typeface="Calibri"/>
            </a:endParaRPr>
          </a:p>
          <a:p>
            <a:endParaRPr lang="en-US">
              <a:latin typeface="Segoe UI"/>
              <a:cs typeface="Segoe UI"/>
            </a:endParaRPr>
          </a:p>
          <a:p>
            <a:endParaRPr lang="en-US"/>
          </a:p>
        </p:txBody>
      </p:sp>
    </p:spTree>
    <p:extLst>
      <p:ext uri="{BB962C8B-B14F-4D97-AF65-F5344CB8AC3E}">
        <p14:creationId xmlns:p14="http://schemas.microsoft.com/office/powerpoint/2010/main" val="1133124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4E49082-5470-4ECD-B6DF-9B6B73C47456}"/>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6000" kern="1200">
                <a:solidFill>
                  <a:srgbClr val="FFFFFF"/>
                </a:solidFill>
                <a:latin typeface="+mj-lt"/>
                <a:ea typeface="+mj-ea"/>
                <a:cs typeface="+mj-cs"/>
              </a:rPr>
              <a:t>BPA</a:t>
            </a:r>
            <a:br>
              <a:rPr lang="en-US" sz="6000" kern="1200">
                <a:solidFill>
                  <a:srgbClr val="FFFFFF"/>
                </a:solidFill>
                <a:latin typeface="+mj-lt"/>
                <a:ea typeface="+mj-ea"/>
                <a:cs typeface="+mj-cs"/>
              </a:rPr>
            </a:br>
            <a:r>
              <a:rPr lang="en-US" sz="6000" kern="1200">
                <a:solidFill>
                  <a:srgbClr val="FFFFFF"/>
                </a:solidFill>
                <a:latin typeface="+mj-lt"/>
                <a:ea typeface="+mj-ea"/>
                <a:cs typeface="+mj-cs"/>
              </a:rPr>
              <a:t>Basics</a:t>
            </a:r>
          </a:p>
        </p:txBody>
      </p:sp>
    </p:spTree>
    <p:extLst>
      <p:ext uri="{BB962C8B-B14F-4D97-AF65-F5344CB8AC3E}">
        <p14:creationId xmlns:p14="http://schemas.microsoft.com/office/powerpoint/2010/main" val="1387720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15EDD-BF9D-41CA-BC4D-2A2634013F6F}"/>
              </a:ext>
            </a:extLst>
          </p:cNvPr>
          <p:cNvSpPr>
            <a:spLocks noGrp="1"/>
          </p:cNvSpPr>
          <p:nvPr>
            <p:ph type="title"/>
          </p:nvPr>
        </p:nvSpPr>
        <p:spPr>
          <a:xfrm>
            <a:off x="839788" y="365125"/>
            <a:ext cx="10831901" cy="1325563"/>
          </a:xfrm>
        </p:spPr>
        <p:txBody>
          <a:bodyPr/>
          <a:lstStyle/>
          <a:p>
            <a:r>
              <a:rPr lang="en-US">
                <a:cs typeface="Calibri Light"/>
              </a:rPr>
              <a:t>SOCIAL EMOTIONAL LEARNING: FRAMEWORKS</a:t>
            </a:r>
            <a:endParaRPr lang="en-US"/>
          </a:p>
        </p:txBody>
      </p:sp>
      <p:sp>
        <p:nvSpPr>
          <p:cNvPr id="3" name="Text Placeholder 2">
            <a:extLst>
              <a:ext uri="{FF2B5EF4-FFF2-40B4-BE49-F238E27FC236}">
                <a16:creationId xmlns:a16="http://schemas.microsoft.com/office/drawing/2014/main" id="{DB915542-BE29-4C4B-BA71-6D62E9A1A868}"/>
              </a:ext>
            </a:extLst>
          </p:cNvPr>
          <p:cNvSpPr>
            <a:spLocks noGrp="1"/>
          </p:cNvSpPr>
          <p:nvPr>
            <p:ph type="body" idx="1"/>
          </p:nvPr>
        </p:nvSpPr>
        <p:spPr/>
        <p:txBody>
          <a:bodyPr/>
          <a:lstStyle/>
          <a:p>
            <a:r>
              <a:rPr lang="en-US">
                <a:cs typeface="Calibri"/>
              </a:rPr>
              <a:t>SEL WHEEL</a:t>
            </a:r>
            <a:endParaRPr lang="en-US"/>
          </a:p>
        </p:txBody>
      </p:sp>
      <p:pic>
        <p:nvPicPr>
          <p:cNvPr id="7" name="Picture 7" descr="A picture containing food, device&#10;&#10;Description automatically generated">
            <a:extLst>
              <a:ext uri="{FF2B5EF4-FFF2-40B4-BE49-F238E27FC236}">
                <a16:creationId xmlns:a16="http://schemas.microsoft.com/office/drawing/2014/main" id="{344870FD-1794-4C6D-81F6-7B627416CCFD}"/>
              </a:ext>
            </a:extLst>
          </p:cNvPr>
          <p:cNvPicPr>
            <a:picLocks noGrp="1" noChangeAspect="1"/>
          </p:cNvPicPr>
          <p:nvPr>
            <p:ph sz="half" idx="2"/>
          </p:nvPr>
        </p:nvPicPr>
        <p:blipFill>
          <a:blip r:embed="rId3"/>
          <a:stretch>
            <a:fillRect/>
          </a:stretch>
        </p:blipFill>
        <p:spPr>
          <a:xfrm>
            <a:off x="1646535" y="2505075"/>
            <a:ext cx="3544293" cy="3684588"/>
          </a:xfrm>
        </p:spPr>
      </p:pic>
      <p:sp>
        <p:nvSpPr>
          <p:cNvPr id="5" name="Text Placeholder 4">
            <a:extLst>
              <a:ext uri="{FF2B5EF4-FFF2-40B4-BE49-F238E27FC236}">
                <a16:creationId xmlns:a16="http://schemas.microsoft.com/office/drawing/2014/main" id="{D2C10098-70E7-4465-9222-3F69B4EC9B6E}"/>
              </a:ext>
            </a:extLst>
          </p:cNvPr>
          <p:cNvSpPr>
            <a:spLocks noGrp="1"/>
          </p:cNvSpPr>
          <p:nvPr>
            <p:ph type="body" sz="quarter" idx="3"/>
          </p:nvPr>
        </p:nvSpPr>
        <p:spPr/>
        <p:txBody>
          <a:bodyPr/>
          <a:lstStyle/>
          <a:p>
            <a:r>
              <a:rPr lang="en-US">
                <a:cs typeface="Calibri"/>
              </a:rPr>
              <a:t>COMMUNITY BUILDING OPPORTUNITIES: MORNING MEETINGS</a:t>
            </a:r>
          </a:p>
        </p:txBody>
      </p:sp>
      <p:pic>
        <p:nvPicPr>
          <p:cNvPr id="8" name="Picture 8" descr="A picture containing food, drawing, room&#10;&#10;Description automatically generated">
            <a:extLst>
              <a:ext uri="{FF2B5EF4-FFF2-40B4-BE49-F238E27FC236}">
                <a16:creationId xmlns:a16="http://schemas.microsoft.com/office/drawing/2014/main" id="{31AB6DC5-38B9-49E4-B020-BAF728EA4973}"/>
              </a:ext>
            </a:extLst>
          </p:cNvPr>
          <p:cNvPicPr>
            <a:picLocks noGrp="1" noChangeAspect="1"/>
          </p:cNvPicPr>
          <p:nvPr>
            <p:ph sz="quarter" idx="4"/>
          </p:nvPr>
        </p:nvPicPr>
        <p:blipFill>
          <a:blip r:embed="rId4"/>
          <a:stretch>
            <a:fillRect/>
          </a:stretch>
        </p:blipFill>
        <p:spPr>
          <a:xfrm>
            <a:off x="6764084" y="2752112"/>
            <a:ext cx="3323685" cy="2859836"/>
          </a:xfrm>
        </p:spPr>
      </p:pic>
    </p:spTree>
    <p:extLst>
      <p:ext uri="{BB962C8B-B14F-4D97-AF65-F5344CB8AC3E}">
        <p14:creationId xmlns:p14="http://schemas.microsoft.com/office/powerpoint/2010/main" val="1272506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p:cNvSpPr>
            <a:spLocks noChangeArrowheads="1"/>
          </p:cNvSpPr>
          <p:nvPr/>
        </p:nvSpPr>
        <p:spPr bwMode="auto">
          <a:xfrm>
            <a:off x="1676400" y="2397125"/>
            <a:ext cx="88392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u="sng">
                <a:solidFill>
                  <a:srgbClr val="0066CC"/>
                </a:solidFill>
                <a:latin typeface="Calibri Light" panose="020F0302020204030204" pitchFamily="34" charset="0"/>
              </a:rPr>
              <a:t>Instructional Support</a:t>
            </a:r>
          </a:p>
          <a:p>
            <a:pPr algn="ctr">
              <a:spcBef>
                <a:spcPct val="0"/>
              </a:spcBef>
              <a:buFontTx/>
              <a:buNone/>
            </a:pPr>
            <a:endParaRPr lang="en-US" altLang="en-US" sz="2400" b="1">
              <a:solidFill>
                <a:srgbClr val="0066CC"/>
              </a:solidFill>
              <a:latin typeface="Calibri Light" panose="020F0302020204030204" pitchFamily="34" charset="0"/>
            </a:endParaRPr>
          </a:p>
          <a:p>
            <a:pPr algn="ctr">
              <a:spcBef>
                <a:spcPct val="0"/>
              </a:spcBef>
              <a:buFontTx/>
              <a:buNone/>
            </a:pPr>
            <a:r>
              <a:rPr lang="en-US" altLang="en-US" sz="2400" b="1">
                <a:solidFill>
                  <a:srgbClr val="0066CC"/>
                </a:solidFill>
                <a:latin typeface="Calibri Light" panose="020F0302020204030204" pitchFamily="34" charset="0"/>
              </a:rPr>
              <a:t>In addition, students will utilize the implementation of best practices and visuals to help support them and assist them with becoming independent learners of the second language.</a:t>
            </a:r>
          </a:p>
          <a:p>
            <a:pPr algn="ctr">
              <a:spcBef>
                <a:spcPct val="0"/>
              </a:spcBef>
              <a:buFontTx/>
              <a:buNone/>
            </a:pPr>
            <a:endParaRPr lang="en-US" altLang="en-US" sz="2400" b="1">
              <a:solidFill>
                <a:srgbClr val="0066CC"/>
              </a:solidFill>
              <a:latin typeface="Calibri Light" panose="020F0302020204030204" pitchFamily="34" charset="0"/>
            </a:endParaRPr>
          </a:p>
          <a:p>
            <a:pPr algn="ctr" eaLnBrk="1" hangingPunct="1">
              <a:spcBef>
                <a:spcPct val="0"/>
              </a:spcBef>
              <a:buFontTx/>
              <a:buNone/>
            </a:pPr>
            <a:r>
              <a:rPr lang="en-US" altLang="en-US" sz="2400" b="1">
                <a:solidFill>
                  <a:srgbClr val="0066CC"/>
                </a:solidFill>
                <a:latin typeface="Calibri Light" panose="020F0302020204030204" pitchFamily="34" charset="0"/>
              </a:rPr>
              <a:t>Exceptional Student Education will be available based on</a:t>
            </a:r>
          </a:p>
          <a:p>
            <a:pPr algn="ctr" eaLnBrk="1" hangingPunct="1">
              <a:spcBef>
                <a:spcPct val="0"/>
              </a:spcBef>
              <a:buFontTx/>
              <a:buNone/>
            </a:pPr>
            <a:r>
              <a:rPr lang="en-US" altLang="en-US" sz="2400" b="1">
                <a:solidFill>
                  <a:srgbClr val="0066CC"/>
                </a:solidFill>
                <a:latin typeface="Calibri Light" panose="020F0302020204030204" pitchFamily="34" charset="0"/>
              </a:rPr>
              <a:t>the demand of the enrolled population.</a:t>
            </a:r>
          </a:p>
          <a:p>
            <a:pPr algn="ctr" eaLnBrk="1" hangingPunct="1">
              <a:spcBef>
                <a:spcPct val="0"/>
              </a:spcBef>
              <a:buFontTx/>
              <a:buNone/>
            </a:pPr>
            <a:endParaRPr lang="en-US" altLang="en-US" sz="2400" b="1">
              <a:solidFill>
                <a:srgbClr val="0066CC"/>
              </a:solidFill>
              <a:latin typeface="Calibri Light" panose="020F0302020204030204" pitchFamily="34" charset="0"/>
            </a:endParaRPr>
          </a:p>
          <a:p>
            <a:pPr algn="ctr" eaLnBrk="1" hangingPunct="1">
              <a:spcBef>
                <a:spcPct val="0"/>
              </a:spcBef>
              <a:buFontTx/>
              <a:buNone/>
            </a:pPr>
            <a:r>
              <a:rPr lang="en-US" altLang="en-US" sz="2400" b="1">
                <a:solidFill>
                  <a:srgbClr val="0066CC"/>
                </a:solidFill>
                <a:latin typeface="Calibri Light" panose="020F0302020204030204" pitchFamily="34" charset="0"/>
              </a:rPr>
              <a:t>English Language Learners (ELL) will receive an entry assessment and instructional support as required by Federal &amp; District policy. </a:t>
            </a:r>
          </a:p>
          <a:p>
            <a:pPr algn="ctr">
              <a:spcBef>
                <a:spcPct val="0"/>
              </a:spcBef>
              <a:buFontTx/>
              <a:buNone/>
            </a:pPr>
            <a:endParaRPr lang="en-US" altLang="en-US" sz="2000">
              <a:latin typeface="Comic Sans MS" panose="030F0702030302020204" pitchFamily="66" charset="0"/>
            </a:endParaRPr>
          </a:p>
        </p:txBody>
      </p:sp>
      <p:cxnSp>
        <p:nvCxnSpPr>
          <p:cNvPr id="11" name="Straight Connector 10">
            <a:extLst>
              <a:ext uri="{FF2B5EF4-FFF2-40B4-BE49-F238E27FC236}">
                <a16:creationId xmlns:a16="http://schemas.microsoft.com/office/drawing/2014/main" id="{38B48B1F-1F63-470A-8654-15B9655B763D}"/>
              </a:ext>
            </a:extLst>
          </p:cNvPr>
          <p:cNvCxnSpPr/>
          <p:nvPr/>
        </p:nvCxnSpPr>
        <p:spPr>
          <a:xfrm>
            <a:off x="1524000" y="2339975"/>
            <a:ext cx="9144000" cy="1588"/>
          </a:xfrm>
          <a:prstGeom prst="line">
            <a:avLst/>
          </a:prstGeom>
          <a:ln w="38100">
            <a:solidFill>
              <a:srgbClr val="0066CC"/>
            </a:solidFill>
          </a:ln>
        </p:spPr>
        <p:style>
          <a:lnRef idx="1">
            <a:schemeClr val="accent1"/>
          </a:lnRef>
          <a:fillRef idx="0">
            <a:schemeClr val="accent1"/>
          </a:fillRef>
          <a:effectRef idx="0">
            <a:schemeClr val="accent1"/>
          </a:effectRef>
          <a:fontRef idx="minor">
            <a:schemeClr val="tx1"/>
          </a:fontRef>
        </p:style>
      </p:cxnSp>
      <p:pic>
        <p:nvPicPr>
          <p:cNvPr id="2458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31788"/>
            <a:ext cx="48133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2"/>
          <p:cNvPicPr>
            <a:picLocks noChangeAspect="1"/>
          </p:cNvPicPr>
          <p:nvPr/>
        </p:nvPicPr>
        <p:blipFill>
          <a:blip r:embed="rId4">
            <a:extLst>
              <a:ext uri="{28A0092B-C50C-407E-A947-70E740481C1C}">
                <a14:useLocalDpi xmlns:a14="http://schemas.microsoft.com/office/drawing/2010/main" val="0"/>
              </a:ext>
            </a:extLst>
          </a:blip>
          <a:srcRect l="78592" b="75142"/>
          <a:stretch>
            <a:fillRect/>
          </a:stretch>
        </p:blipFill>
        <p:spPr bwMode="auto">
          <a:xfrm>
            <a:off x="4897439" y="1368426"/>
            <a:ext cx="26384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91650" y="550864"/>
            <a:ext cx="11239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27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96781E-3F79-4A49-AE03-864BDAF23ED0}"/>
              </a:ext>
            </a:extLst>
          </p:cNvPr>
          <p:cNvSpPr>
            <a:spLocks noGrp="1"/>
          </p:cNvSpPr>
          <p:nvPr>
            <p:ph type="title"/>
          </p:nvPr>
        </p:nvSpPr>
        <p:spPr>
          <a:xfrm>
            <a:off x="6621643" y="146463"/>
            <a:ext cx="4977976" cy="1454051"/>
          </a:xfrm>
        </p:spPr>
        <p:txBody>
          <a:bodyPr>
            <a:normAutofit/>
          </a:bodyPr>
          <a:lstStyle/>
          <a:p>
            <a:pPr algn="ctr"/>
            <a:r>
              <a:rPr lang="en-US" b="1">
                <a:solidFill>
                  <a:srgbClr val="000000"/>
                </a:solidFill>
                <a:cs typeface="Calibri Light"/>
              </a:rPr>
              <a:t>HOMEWORK</a:t>
            </a:r>
            <a:endParaRPr lang="en-US" b="1">
              <a:cs typeface="Calibri Light"/>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7">
            <a:extLst>
              <a:ext uri="{FF2B5EF4-FFF2-40B4-BE49-F238E27FC236}">
                <a16:creationId xmlns:a16="http://schemas.microsoft.com/office/drawing/2014/main" id="{9EEFB558-469A-490E-B3CB-3684A8A640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29349" y="2958484"/>
            <a:ext cx="3661831" cy="9612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AD0A49D5-C216-4989-8B7C-0A308FBDBA0C}"/>
              </a:ext>
            </a:extLst>
          </p:cNvPr>
          <p:cNvSpPr>
            <a:spLocks noGrp="1"/>
          </p:cNvSpPr>
          <p:nvPr>
            <p:ph idx="1"/>
          </p:nvPr>
        </p:nvSpPr>
        <p:spPr>
          <a:xfrm>
            <a:off x="5903006" y="1612790"/>
            <a:ext cx="5997485" cy="5104673"/>
          </a:xfrm>
        </p:spPr>
        <p:txBody>
          <a:bodyPr vert="horz" lIns="91440" tIns="45720" rIns="91440" bIns="45720" rtlCol="0" anchor="ctr">
            <a:normAutofit/>
          </a:bodyPr>
          <a:lstStyle/>
          <a:p>
            <a:pPr marL="0" indent="0">
              <a:buNone/>
            </a:pPr>
            <a:r>
              <a:rPr lang="en-US" sz="2400" b="1">
                <a:solidFill>
                  <a:srgbClr val="000000"/>
                </a:solidFill>
                <a:ea typeface="+mn-lt"/>
                <a:cs typeface="+mn-lt"/>
              </a:rPr>
              <a:t>Parents’ responsibility for completing home learning assignments:</a:t>
            </a:r>
            <a:endParaRPr lang="en-US" sz="2400">
              <a:solidFill>
                <a:srgbClr val="000000"/>
              </a:solidFill>
              <a:ea typeface="+mn-lt"/>
              <a:cs typeface="+mn-lt"/>
            </a:endParaRPr>
          </a:p>
          <a:p>
            <a:r>
              <a:rPr lang="en-US" sz="2400">
                <a:solidFill>
                  <a:srgbClr val="000000"/>
                </a:solidFill>
                <a:ea typeface="+mn-lt"/>
                <a:cs typeface="+mn-lt"/>
              </a:rPr>
              <a:t>Provide your child with a quiet place which is conducive to studying and to learning.</a:t>
            </a:r>
          </a:p>
          <a:p>
            <a:r>
              <a:rPr lang="en-US" sz="2400">
                <a:solidFill>
                  <a:srgbClr val="000000"/>
                </a:solidFill>
                <a:ea typeface="+mn-lt"/>
                <a:cs typeface="+mn-lt"/>
              </a:rPr>
              <a:t>Show an interest in your child’s home learning assignments by providing assistance and reviewing completed work.</a:t>
            </a:r>
          </a:p>
          <a:p>
            <a:r>
              <a:rPr lang="en-US" sz="2400">
                <a:solidFill>
                  <a:srgbClr val="000000"/>
                </a:solidFill>
                <a:ea typeface="+mn-lt"/>
                <a:cs typeface="+mn-lt"/>
              </a:rPr>
              <a:t>Do not complete the home learning assignments for your child. If your child is having difficulty, try to help them with their assignment and notify the teacher.</a:t>
            </a:r>
          </a:p>
          <a:p>
            <a:r>
              <a:rPr lang="en-US" sz="2400">
                <a:solidFill>
                  <a:srgbClr val="000000"/>
                </a:solidFill>
                <a:ea typeface="+mn-lt"/>
                <a:cs typeface="+mn-lt"/>
              </a:rPr>
              <a:t>Read with or to your children daily.</a:t>
            </a:r>
          </a:p>
          <a:p>
            <a:endParaRPr lang="en-US" sz="1700">
              <a:solidFill>
                <a:srgbClr val="000000"/>
              </a:solidFill>
              <a:cs typeface="Calibri"/>
            </a:endParaRPr>
          </a:p>
        </p:txBody>
      </p:sp>
    </p:spTree>
    <p:extLst>
      <p:ext uri="{BB962C8B-B14F-4D97-AF65-F5344CB8AC3E}">
        <p14:creationId xmlns:p14="http://schemas.microsoft.com/office/powerpoint/2010/main" val="2737968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0C46-1465-4963-A26F-99329B8BA843}"/>
              </a:ext>
            </a:extLst>
          </p:cNvPr>
          <p:cNvSpPr>
            <a:spLocks noGrp="1"/>
          </p:cNvSpPr>
          <p:nvPr>
            <p:ph type="title"/>
          </p:nvPr>
        </p:nvSpPr>
        <p:spPr/>
        <p:txBody>
          <a:bodyPr>
            <a:normAutofit/>
          </a:bodyPr>
          <a:lstStyle/>
          <a:p>
            <a:r>
              <a:rPr lang="en-US" sz="4000" b="1">
                <a:cs typeface="Calibri Light"/>
              </a:rPr>
              <a:t>HOMEWORK</a:t>
            </a:r>
          </a:p>
        </p:txBody>
      </p:sp>
      <p:graphicFrame>
        <p:nvGraphicFramePr>
          <p:cNvPr id="5" name="Content Placeholder 4">
            <a:extLst>
              <a:ext uri="{FF2B5EF4-FFF2-40B4-BE49-F238E27FC236}">
                <a16:creationId xmlns:a16="http://schemas.microsoft.com/office/drawing/2014/main" id="{B914B727-5528-4C3A-B12F-47A9D5AF3713}"/>
              </a:ext>
            </a:extLst>
          </p:cNvPr>
          <p:cNvGraphicFramePr>
            <a:graphicFrameLocks noGrp="1"/>
          </p:cNvGraphicFramePr>
          <p:nvPr>
            <p:ph idx="1"/>
            <p:extLst>
              <p:ext uri="{D42A27DB-BD31-4B8C-83A1-F6EECF244321}">
                <p14:modId xmlns:p14="http://schemas.microsoft.com/office/powerpoint/2010/main" val="3826280886"/>
              </p:ext>
            </p:extLst>
          </p:nvPr>
        </p:nvGraphicFramePr>
        <p:xfrm>
          <a:off x="838200" y="1825625"/>
          <a:ext cx="10515598" cy="4690597"/>
        </p:xfrm>
        <a:graphic>
          <a:graphicData uri="http://schemas.openxmlformats.org/drawingml/2006/table">
            <a:tbl>
              <a:tblPr firstRow="1" bandRow="1">
                <a:tableStyleId>{5C22544A-7EE6-4342-B048-85BDC9FD1C3A}</a:tableStyleId>
              </a:tblPr>
              <a:tblGrid>
                <a:gridCol w="2349949">
                  <a:extLst>
                    <a:ext uri="{9D8B030D-6E8A-4147-A177-3AD203B41FA5}">
                      <a16:colId xmlns:a16="http://schemas.microsoft.com/office/drawing/2014/main" val="360016903"/>
                    </a:ext>
                  </a:extLst>
                </a:gridCol>
                <a:gridCol w="4158902">
                  <a:extLst>
                    <a:ext uri="{9D8B030D-6E8A-4147-A177-3AD203B41FA5}">
                      <a16:colId xmlns:a16="http://schemas.microsoft.com/office/drawing/2014/main" val="4214205981"/>
                    </a:ext>
                  </a:extLst>
                </a:gridCol>
                <a:gridCol w="4006747">
                  <a:extLst>
                    <a:ext uri="{9D8B030D-6E8A-4147-A177-3AD203B41FA5}">
                      <a16:colId xmlns:a16="http://schemas.microsoft.com/office/drawing/2014/main" val="3801123079"/>
                    </a:ext>
                  </a:extLst>
                </a:gridCol>
              </a:tblGrid>
              <a:tr h="1255288">
                <a:tc>
                  <a:txBody>
                    <a:bodyPr/>
                    <a:lstStyle/>
                    <a:p>
                      <a:pPr algn="ctr" rtl="0" fontAlgn="base"/>
                      <a:r>
                        <a:rPr lang="en-US" sz="2400">
                          <a:effectLst/>
                        </a:rPr>
                        <a:t>Grade Level </a:t>
                      </a:r>
                      <a:endParaRPr lang="en-US" sz="2400" b="0" i="0">
                        <a:effectLst/>
                      </a:endParaRPr>
                    </a:p>
                  </a:txBody>
                  <a:tcPr anchor="ctr"/>
                </a:tc>
                <a:tc>
                  <a:txBody>
                    <a:bodyPr/>
                    <a:lstStyle/>
                    <a:p>
                      <a:pPr algn="ctr" rtl="0" fontAlgn="base"/>
                      <a:r>
                        <a:rPr lang="en-US" sz="2400">
                          <a:effectLst/>
                        </a:rPr>
                        <a:t>Frequency of Assignments </a:t>
                      </a:r>
                      <a:endParaRPr lang="en-US" sz="2400" b="0" i="0">
                        <a:effectLst/>
                      </a:endParaRPr>
                    </a:p>
                  </a:txBody>
                  <a:tcPr anchor="ctr"/>
                </a:tc>
                <a:tc>
                  <a:txBody>
                    <a:bodyPr/>
                    <a:lstStyle/>
                    <a:p>
                      <a:pPr algn="ctr" rtl="0" fontAlgn="base"/>
                      <a:r>
                        <a:rPr lang="en-US" sz="2400">
                          <a:effectLst/>
                        </a:rPr>
                        <a:t>Total Daily Average </a:t>
                      </a:r>
                    </a:p>
                    <a:p>
                      <a:pPr algn="ctr" rtl="0" fontAlgn="base"/>
                      <a:r>
                        <a:rPr lang="en-US" sz="2400">
                          <a:effectLst/>
                        </a:rPr>
                        <a:t>(All Subjects) </a:t>
                      </a:r>
                      <a:endParaRPr lang="en-US" sz="2400" b="0" i="0">
                        <a:effectLst/>
                      </a:endParaRPr>
                    </a:p>
                  </a:txBody>
                  <a:tcPr anchor="ctr"/>
                </a:tc>
                <a:extLst>
                  <a:ext uri="{0D108BD9-81ED-4DB2-BD59-A6C34878D82A}">
                    <a16:rowId xmlns:a16="http://schemas.microsoft.com/office/drawing/2014/main" val="331247383"/>
                  </a:ext>
                </a:extLst>
              </a:tr>
              <a:tr h="792665">
                <a:tc>
                  <a:txBody>
                    <a:bodyPr/>
                    <a:lstStyle/>
                    <a:p>
                      <a:pPr algn="ctr" rtl="0" fontAlgn="base"/>
                      <a:r>
                        <a:rPr lang="en-US" sz="2400">
                          <a:effectLst/>
                        </a:rPr>
                        <a:t>K – 1</a:t>
                      </a:r>
                      <a:r>
                        <a:rPr lang="en-US" sz="2400" baseline="30000">
                          <a:effectLst/>
                        </a:rPr>
                        <a:t>st</a:t>
                      </a:r>
                      <a:r>
                        <a:rPr lang="en-US" sz="2400">
                          <a:effectLst/>
                        </a:rPr>
                        <a:t> grade </a:t>
                      </a:r>
                      <a:endParaRPr lang="en-US" sz="2400" b="0" i="0">
                        <a:effectLst/>
                      </a:endParaRPr>
                    </a:p>
                  </a:txBody>
                  <a:tcPr anchor="ctr"/>
                </a:tc>
                <a:tc>
                  <a:txBody>
                    <a:bodyPr/>
                    <a:lstStyle/>
                    <a:p>
                      <a:pPr algn="ctr" rtl="0" fontAlgn="base"/>
                      <a:r>
                        <a:rPr lang="en-US" sz="2400">
                          <a:effectLst/>
                        </a:rPr>
                        <a:t>Daily (4 days per week) </a:t>
                      </a:r>
                      <a:endParaRPr lang="en-US" sz="2400" b="0" i="0">
                        <a:effectLst/>
                      </a:endParaRPr>
                    </a:p>
                  </a:txBody>
                  <a:tcPr anchor="ctr"/>
                </a:tc>
                <a:tc>
                  <a:txBody>
                    <a:bodyPr/>
                    <a:lstStyle/>
                    <a:p>
                      <a:pPr algn="ctr" rtl="0" fontAlgn="base"/>
                      <a:r>
                        <a:rPr lang="en-US" sz="2400">
                          <a:effectLst/>
                        </a:rPr>
                        <a:t>45 minutes </a:t>
                      </a:r>
                      <a:endParaRPr lang="en-US" sz="2400" b="0" i="0">
                        <a:effectLst/>
                      </a:endParaRPr>
                    </a:p>
                  </a:txBody>
                  <a:tcPr anchor="ctr"/>
                </a:tc>
                <a:extLst>
                  <a:ext uri="{0D108BD9-81ED-4DB2-BD59-A6C34878D82A}">
                    <a16:rowId xmlns:a16="http://schemas.microsoft.com/office/drawing/2014/main" val="698417391"/>
                  </a:ext>
                </a:extLst>
              </a:tr>
              <a:tr h="726759">
                <a:tc>
                  <a:txBody>
                    <a:bodyPr/>
                    <a:lstStyle/>
                    <a:p>
                      <a:pPr algn="ctr" rtl="0" fontAlgn="base"/>
                      <a:r>
                        <a:rPr lang="en-US" sz="2400">
                          <a:effectLst/>
                        </a:rPr>
                        <a:t>2</a:t>
                      </a:r>
                      <a:r>
                        <a:rPr lang="en-US" sz="2400" baseline="30000">
                          <a:effectLst/>
                        </a:rPr>
                        <a:t>nd</a:t>
                      </a:r>
                      <a:r>
                        <a:rPr lang="en-US" sz="2400">
                          <a:effectLst/>
                        </a:rPr>
                        <a:t> – 3</a:t>
                      </a:r>
                      <a:r>
                        <a:rPr lang="en-US" sz="2400" baseline="30000">
                          <a:effectLst/>
                        </a:rPr>
                        <a:t>rd</a:t>
                      </a:r>
                      <a:r>
                        <a:rPr lang="en-US" sz="2400">
                          <a:effectLst/>
                        </a:rPr>
                        <a:t> grade </a:t>
                      </a:r>
                      <a:endParaRPr lang="en-US" sz="2400" b="0" i="0">
                        <a:effectLst/>
                      </a:endParaRPr>
                    </a:p>
                  </a:txBody>
                  <a:tcPr anchor="ctr"/>
                </a:tc>
                <a:tc>
                  <a:txBody>
                    <a:bodyPr/>
                    <a:lstStyle/>
                    <a:p>
                      <a:pPr algn="ctr" rtl="0" fontAlgn="base"/>
                      <a:r>
                        <a:rPr lang="en-US" sz="2400">
                          <a:effectLst/>
                        </a:rPr>
                        <a:t>Daily (4 days per week) </a:t>
                      </a:r>
                      <a:endParaRPr lang="en-US" sz="2400" b="0" i="0">
                        <a:effectLst/>
                      </a:endParaRPr>
                    </a:p>
                  </a:txBody>
                  <a:tcPr anchor="ctr"/>
                </a:tc>
                <a:tc>
                  <a:txBody>
                    <a:bodyPr/>
                    <a:lstStyle/>
                    <a:p>
                      <a:pPr algn="ctr" rtl="0" fontAlgn="base"/>
                      <a:r>
                        <a:rPr lang="en-US" sz="2400">
                          <a:effectLst/>
                        </a:rPr>
                        <a:t>60 minutes </a:t>
                      </a:r>
                      <a:endParaRPr lang="en-US" sz="2400" b="0" i="0">
                        <a:effectLst/>
                      </a:endParaRPr>
                    </a:p>
                  </a:txBody>
                  <a:tcPr anchor="ctr"/>
                </a:tc>
                <a:extLst>
                  <a:ext uri="{0D108BD9-81ED-4DB2-BD59-A6C34878D82A}">
                    <a16:rowId xmlns:a16="http://schemas.microsoft.com/office/drawing/2014/main" val="3410572051"/>
                  </a:ext>
                </a:extLst>
              </a:tr>
              <a:tr h="726759">
                <a:tc>
                  <a:txBody>
                    <a:bodyPr/>
                    <a:lstStyle/>
                    <a:p>
                      <a:pPr algn="ctr" rtl="0" fontAlgn="base"/>
                      <a:r>
                        <a:rPr lang="en-US" sz="2400">
                          <a:effectLst/>
                        </a:rPr>
                        <a:t>4</a:t>
                      </a:r>
                      <a:r>
                        <a:rPr lang="en-US" sz="2400" baseline="30000">
                          <a:effectLst/>
                        </a:rPr>
                        <a:t>th</a:t>
                      </a:r>
                      <a:r>
                        <a:rPr lang="en-US" sz="2400">
                          <a:effectLst/>
                        </a:rPr>
                        <a:t> – 8</a:t>
                      </a:r>
                      <a:r>
                        <a:rPr lang="en-US" sz="2400" baseline="30000">
                          <a:effectLst/>
                        </a:rPr>
                        <a:t>th</a:t>
                      </a:r>
                      <a:r>
                        <a:rPr lang="en-US" sz="2400">
                          <a:effectLst/>
                        </a:rPr>
                        <a:t> grade </a:t>
                      </a:r>
                      <a:endParaRPr lang="en-US" sz="2400" b="0" i="0">
                        <a:effectLst/>
                      </a:endParaRPr>
                    </a:p>
                  </a:txBody>
                  <a:tcPr anchor="ctr"/>
                </a:tc>
                <a:tc>
                  <a:txBody>
                    <a:bodyPr/>
                    <a:lstStyle/>
                    <a:p>
                      <a:pPr algn="ctr" rtl="0" fontAlgn="base"/>
                      <a:r>
                        <a:rPr lang="en-US" sz="2400">
                          <a:effectLst/>
                        </a:rPr>
                        <a:t>Daily (4 days per week) </a:t>
                      </a:r>
                      <a:endParaRPr lang="en-US" sz="2400" b="0" i="0">
                        <a:effectLst/>
                      </a:endParaRPr>
                    </a:p>
                  </a:txBody>
                  <a:tcPr anchor="ctr"/>
                </a:tc>
                <a:tc>
                  <a:txBody>
                    <a:bodyPr/>
                    <a:lstStyle/>
                    <a:p>
                      <a:pPr algn="ctr" rtl="0" fontAlgn="base"/>
                      <a:r>
                        <a:rPr lang="en-US" sz="2400">
                          <a:effectLst/>
                        </a:rPr>
                        <a:t>75 minutes </a:t>
                      </a:r>
                      <a:endParaRPr lang="en-US" sz="2400" b="0" i="0">
                        <a:effectLst/>
                      </a:endParaRPr>
                    </a:p>
                  </a:txBody>
                  <a:tcPr anchor="ctr"/>
                </a:tc>
                <a:extLst>
                  <a:ext uri="{0D108BD9-81ED-4DB2-BD59-A6C34878D82A}">
                    <a16:rowId xmlns:a16="http://schemas.microsoft.com/office/drawing/2014/main" val="3280891576"/>
                  </a:ext>
                </a:extLst>
              </a:tr>
              <a:tr h="1189126">
                <a:tc>
                  <a:txBody>
                    <a:bodyPr/>
                    <a:lstStyle/>
                    <a:p>
                      <a:pPr algn="ctr" rtl="0" fontAlgn="base"/>
                      <a:r>
                        <a:rPr lang="en-US" sz="2400">
                          <a:effectLst/>
                        </a:rPr>
                        <a:t>All Grades </a:t>
                      </a:r>
                      <a:endParaRPr lang="en-US" sz="2400" b="0" i="0">
                        <a:effectLst/>
                      </a:endParaRPr>
                    </a:p>
                  </a:txBody>
                  <a:tcPr anchor="ctr"/>
                </a:tc>
                <a:tc>
                  <a:txBody>
                    <a:bodyPr/>
                    <a:lstStyle/>
                    <a:p>
                      <a:pPr algn="ctr" rtl="0" fontAlgn="base"/>
                      <a:r>
                        <a:rPr lang="en-US" sz="2400">
                          <a:effectLst/>
                        </a:rPr>
                        <a:t>Daily (5  days per week) </a:t>
                      </a:r>
                      <a:endParaRPr lang="en-US" sz="2400" b="0" i="0">
                        <a:effectLst/>
                      </a:endParaRPr>
                    </a:p>
                  </a:txBody>
                  <a:tcPr anchor="ctr"/>
                </a:tc>
                <a:tc>
                  <a:txBody>
                    <a:bodyPr/>
                    <a:lstStyle/>
                    <a:p>
                      <a:pPr algn="ctr" rtl="0" fontAlgn="base"/>
                      <a:r>
                        <a:rPr lang="en-US" sz="2400">
                          <a:effectLst/>
                        </a:rPr>
                        <a:t>Reading for 30 minutes </a:t>
                      </a:r>
                    </a:p>
                    <a:p>
                      <a:pPr algn="ctr" rtl="0" fontAlgn="base"/>
                      <a:r>
                        <a:rPr lang="en-US" sz="2400" u="sng">
                          <a:effectLst/>
                        </a:rPr>
                        <a:t>in addition</a:t>
                      </a:r>
                      <a:r>
                        <a:rPr lang="en-US" sz="2400">
                          <a:effectLst/>
                        </a:rPr>
                        <a:t> to above time. </a:t>
                      </a:r>
                      <a:endParaRPr lang="en-US" sz="2400" b="0" i="0">
                        <a:effectLst/>
                      </a:endParaRPr>
                    </a:p>
                  </a:txBody>
                  <a:tcPr anchor="ctr"/>
                </a:tc>
                <a:extLst>
                  <a:ext uri="{0D108BD9-81ED-4DB2-BD59-A6C34878D82A}">
                    <a16:rowId xmlns:a16="http://schemas.microsoft.com/office/drawing/2014/main" val="1069368513"/>
                  </a:ext>
                </a:extLst>
              </a:tr>
            </a:tbl>
          </a:graphicData>
        </a:graphic>
      </p:graphicFrame>
      <p:pic>
        <p:nvPicPr>
          <p:cNvPr id="7" name="Picture 7">
            <a:extLst>
              <a:ext uri="{FF2B5EF4-FFF2-40B4-BE49-F238E27FC236}">
                <a16:creationId xmlns:a16="http://schemas.microsoft.com/office/drawing/2014/main" id="{08017AC4-22BF-4B4E-80A8-37A127C1E3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37208" y="317411"/>
            <a:ext cx="48133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197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94E0-8FF7-4B78-BC11-34B4922FF6C3}"/>
              </a:ext>
            </a:extLst>
          </p:cNvPr>
          <p:cNvSpPr>
            <a:spLocks noGrp="1"/>
          </p:cNvSpPr>
          <p:nvPr>
            <p:ph type="title"/>
          </p:nvPr>
        </p:nvSpPr>
        <p:spPr>
          <a:xfrm>
            <a:off x="2458" y="-3585"/>
            <a:ext cx="10515600" cy="1325563"/>
          </a:xfrm>
        </p:spPr>
        <p:txBody>
          <a:bodyPr/>
          <a:lstStyle/>
          <a:p>
            <a:r>
              <a:rPr lang="en-US">
                <a:cs typeface="Calibri Light"/>
              </a:rPr>
              <a:t>2020-2021 Faculty</a:t>
            </a:r>
            <a:endParaRPr lang="en-US"/>
          </a:p>
        </p:txBody>
      </p:sp>
      <p:pic>
        <p:nvPicPr>
          <p:cNvPr id="6" name="Picture 6" descr="A picture containing photo, different, posing, various&#10;&#10;Description automatically generated">
            <a:extLst>
              <a:ext uri="{FF2B5EF4-FFF2-40B4-BE49-F238E27FC236}">
                <a16:creationId xmlns:a16="http://schemas.microsoft.com/office/drawing/2014/main" id="{D5617AF3-28DB-47BE-80D6-735508F22002}"/>
              </a:ext>
            </a:extLst>
          </p:cNvPr>
          <p:cNvPicPr>
            <a:picLocks noChangeAspect="1"/>
          </p:cNvPicPr>
          <p:nvPr/>
        </p:nvPicPr>
        <p:blipFill>
          <a:blip r:embed="rId3"/>
          <a:stretch>
            <a:fillRect/>
          </a:stretch>
        </p:blipFill>
        <p:spPr>
          <a:xfrm>
            <a:off x="5685" y="1016135"/>
            <a:ext cx="12189590" cy="5828416"/>
          </a:xfrm>
          <a:prstGeom prst="rect">
            <a:avLst/>
          </a:prstGeom>
        </p:spPr>
      </p:pic>
    </p:spTree>
    <p:extLst>
      <p:ext uri="{BB962C8B-B14F-4D97-AF65-F5344CB8AC3E}">
        <p14:creationId xmlns:p14="http://schemas.microsoft.com/office/powerpoint/2010/main" val="271989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32358437-BFA8-4E94-9960-47DD24C356EF}"/>
              </a:ext>
            </a:extLst>
          </p:cNvPr>
          <p:cNvSpPr>
            <a:spLocks noGrp="1"/>
          </p:cNvSpPr>
          <p:nvPr>
            <p:ph type="subTitle" idx="1"/>
          </p:nvPr>
        </p:nvSpPr>
        <p:spPr>
          <a:xfrm>
            <a:off x="6423313" y="99646"/>
            <a:ext cx="5766983" cy="6223377"/>
          </a:xfrm>
        </p:spPr>
        <p:txBody>
          <a:bodyPr vert="horz" lIns="91440" tIns="45720" rIns="91440" bIns="45720" rtlCol="0" anchor="b">
            <a:normAutofit/>
          </a:bodyPr>
          <a:lstStyle/>
          <a:p>
            <a:pPr algn="l"/>
            <a:r>
              <a:rPr lang="en-US" sz="3600" b="1">
                <a:solidFill>
                  <a:srgbClr val="000000"/>
                </a:solidFill>
                <a:ea typeface="+mn-lt"/>
                <a:cs typeface="+mn-lt"/>
              </a:rPr>
              <a:t>Grade Report Cards    </a:t>
            </a:r>
            <a:endParaRPr lang="en-US" sz="3600">
              <a:solidFill>
                <a:srgbClr val="000000"/>
              </a:solidFill>
              <a:ea typeface="+mn-lt"/>
              <a:cs typeface="+mn-lt"/>
            </a:endParaRPr>
          </a:p>
          <a:p>
            <a:pPr algn="l"/>
            <a:r>
              <a:rPr lang="en-US" sz="3600" b="1">
                <a:solidFill>
                  <a:srgbClr val="000000"/>
                </a:solidFill>
                <a:ea typeface="+mn-lt"/>
                <a:cs typeface="+mn-lt"/>
              </a:rPr>
              <a:t>Periods:</a:t>
            </a:r>
            <a:endParaRPr lang="en-US" sz="3600">
              <a:solidFill>
                <a:srgbClr val="000000"/>
              </a:solidFill>
              <a:ea typeface="+mn-lt"/>
              <a:cs typeface="+mn-lt"/>
            </a:endParaRPr>
          </a:p>
          <a:p>
            <a:pPr algn="l"/>
            <a:endParaRPr lang="en-US" sz="3600">
              <a:solidFill>
                <a:srgbClr val="000000"/>
              </a:solidFill>
              <a:cs typeface="Calibri"/>
            </a:endParaRPr>
          </a:p>
          <a:p>
            <a:pPr algn="l"/>
            <a:r>
              <a:rPr lang="en-US" sz="3600" b="1">
                <a:solidFill>
                  <a:schemeClr val="accent1">
                    <a:lumMod val="75000"/>
                  </a:schemeClr>
                </a:solidFill>
                <a:ea typeface="+mn-lt"/>
                <a:cs typeface="+mn-lt"/>
              </a:rPr>
              <a:t>Q1- Aug 24-Oct 23, 2020 </a:t>
            </a:r>
          </a:p>
          <a:p>
            <a:pPr algn="l"/>
            <a:r>
              <a:rPr lang="en-US" sz="3600" b="1">
                <a:solidFill>
                  <a:srgbClr val="FF0000"/>
                </a:solidFill>
                <a:cs typeface="Calibri"/>
              </a:rPr>
              <a:t>Q2  Oct 26- Jan 15, 2020</a:t>
            </a:r>
            <a:r>
              <a:rPr lang="en-US" sz="3600">
                <a:solidFill>
                  <a:srgbClr val="000000"/>
                </a:solidFill>
                <a:cs typeface="Calibri"/>
              </a:rPr>
              <a:t>  </a:t>
            </a:r>
          </a:p>
          <a:p>
            <a:pPr algn="l"/>
            <a:r>
              <a:rPr lang="en-US" sz="3600" b="1">
                <a:solidFill>
                  <a:schemeClr val="accent1">
                    <a:lumMod val="75000"/>
                  </a:schemeClr>
                </a:solidFill>
                <a:cs typeface="Calibri"/>
              </a:rPr>
              <a:t>Q3  Jan 18-  Mar 26, 2020</a:t>
            </a:r>
            <a:endParaRPr lang="en-US" b="1">
              <a:solidFill>
                <a:schemeClr val="accent1">
                  <a:lumMod val="75000"/>
                </a:schemeClr>
              </a:solidFill>
            </a:endParaRPr>
          </a:p>
          <a:p>
            <a:pPr algn="l"/>
            <a:r>
              <a:rPr lang="en-US" sz="3600" b="1">
                <a:solidFill>
                  <a:srgbClr val="FF0000"/>
                </a:solidFill>
                <a:cs typeface="Calibri"/>
              </a:rPr>
              <a:t>Q4  Mar 29 –May 28,2021</a:t>
            </a:r>
            <a:r>
              <a:rPr lang="en-US" sz="3600" b="1">
                <a:solidFill>
                  <a:srgbClr val="000000"/>
                </a:solidFill>
                <a:cs typeface="Calibri"/>
              </a:rPr>
              <a:t> </a:t>
            </a:r>
            <a:r>
              <a:rPr lang="en-US" sz="3600">
                <a:solidFill>
                  <a:srgbClr val="000000"/>
                </a:solidFill>
                <a:cs typeface="Calibri"/>
              </a:rPr>
              <a:t>             </a:t>
            </a:r>
            <a:endParaRPr lang="en-US" sz="3600">
              <a:cs typeface="Calibri"/>
            </a:endParaRP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2">
            <a:extLst>
              <a:ext uri="{FF2B5EF4-FFF2-40B4-BE49-F238E27FC236}">
                <a16:creationId xmlns:a16="http://schemas.microsoft.com/office/drawing/2014/main" id="{287F21CC-059F-4D24-80CB-4741D613A8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40470" y="3342594"/>
            <a:ext cx="4141760" cy="108721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361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774BDE4-9D53-4897-B47C-30BD5139FB66}"/>
              </a:ext>
            </a:extLst>
          </p:cNvPr>
          <p:cNvSpPr>
            <a:spLocks noGrp="1"/>
          </p:cNvSpPr>
          <p:nvPr>
            <p:ph type="title"/>
          </p:nvPr>
        </p:nvSpPr>
        <p:spPr>
          <a:xfrm>
            <a:off x="6617740" y="581729"/>
            <a:ext cx="4766330" cy="1454051"/>
          </a:xfrm>
        </p:spPr>
        <p:txBody>
          <a:bodyPr>
            <a:normAutofit/>
          </a:bodyPr>
          <a:lstStyle/>
          <a:p>
            <a:r>
              <a:rPr lang="en-US" sz="3300" b="1">
                <a:solidFill>
                  <a:srgbClr val="000000"/>
                </a:solidFill>
                <a:cs typeface="Calibri Light"/>
              </a:rPr>
              <a:t>ATTENDANCE </a:t>
            </a:r>
            <a:br>
              <a:rPr lang="en-US" sz="3300" b="1">
                <a:solidFill>
                  <a:srgbClr val="000000"/>
                </a:solidFill>
                <a:cs typeface="Calibri Light"/>
              </a:rPr>
            </a:br>
            <a:r>
              <a:rPr lang="en-US" sz="3300" b="1">
                <a:solidFill>
                  <a:srgbClr val="000000"/>
                </a:solidFill>
                <a:cs typeface="Calibri Light"/>
              </a:rPr>
              <a:t>AND PUNCTUALITY IS MANDATORY</a:t>
            </a:r>
            <a:endParaRPr lang="en-US" sz="3300" b="1">
              <a:solidFill>
                <a:srgbClr val="000000"/>
              </a:solidFill>
            </a:endParaRPr>
          </a:p>
        </p:txBody>
      </p:sp>
      <p:sp>
        <p:nvSpPr>
          <p:cNvPr id="19"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1">
            <a:extLst>
              <a:ext uri="{FF2B5EF4-FFF2-40B4-BE49-F238E27FC236}">
                <a16:creationId xmlns:a16="http://schemas.microsoft.com/office/drawing/2014/main" id="{B5DC896A-A4AF-4FA3-9AA1-55EAE51281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38328" y="3347104"/>
            <a:ext cx="4142232" cy="10873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BC72D8A5-26CF-4913-BDCB-3AE346BC42ED}"/>
              </a:ext>
            </a:extLst>
          </p:cNvPr>
          <p:cNvSpPr>
            <a:spLocks noGrp="1"/>
          </p:cNvSpPr>
          <p:nvPr>
            <p:ph idx="1"/>
          </p:nvPr>
        </p:nvSpPr>
        <p:spPr>
          <a:xfrm>
            <a:off x="6621072" y="2421683"/>
            <a:ext cx="5372272" cy="3992572"/>
          </a:xfrm>
        </p:spPr>
        <p:txBody>
          <a:bodyPr vert="horz" lIns="91440" tIns="45720" rIns="91440" bIns="45720" rtlCol="0" anchor="t">
            <a:noAutofit/>
          </a:bodyPr>
          <a:lstStyle/>
          <a:p>
            <a:r>
              <a:rPr lang="en-US" sz="2400">
                <a:solidFill>
                  <a:srgbClr val="000000"/>
                </a:solidFill>
                <a:ea typeface="+mn-lt"/>
                <a:cs typeface="+mn-lt"/>
              </a:rPr>
              <a:t>It is an educational fact that attendance and grades are connected.</a:t>
            </a:r>
            <a:endParaRPr lang="en-US" sz="2400">
              <a:solidFill>
                <a:srgbClr val="000000"/>
              </a:solidFill>
              <a:cs typeface="Calibri"/>
            </a:endParaRPr>
          </a:p>
          <a:p>
            <a:r>
              <a:rPr lang="en-US" sz="2400">
                <a:solidFill>
                  <a:srgbClr val="000000"/>
                </a:solidFill>
                <a:cs typeface="Calibri"/>
              </a:rPr>
              <a:t>All students (Brick and Mortar, Hybrid and Remote) must attend regularly and be on time</a:t>
            </a:r>
          </a:p>
          <a:p>
            <a:r>
              <a:rPr lang="en-US" sz="2400">
                <a:solidFill>
                  <a:srgbClr val="000000"/>
                </a:solidFill>
                <a:cs typeface="Calibri"/>
              </a:rPr>
              <a:t>We expect our students to demonstrate excellent attendance. </a:t>
            </a:r>
          </a:p>
          <a:p>
            <a:r>
              <a:rPr lang="en-US" sz="2400">
                <a:solidFill>
                  <a:srgbClr val="000000"/>
                </a:solidFill>
                <a:cs typeface="Calibri"/>
              </a:rPr>
              <a:t>Please make every effort to have your child attend school on time consistently.</a:t>
            </a:r>
          </a:p>
        </p:txBody>
      </p:sp>
    </p:spTree>
    <p:extLst>
      <p:ext uri="{BB962C8B-B14F-4D97-AF65-F5344CB8AC3E}">
        <p14:creationId xmlns:p14="http://schemas.microsoft.com/office/powerpoint/2010/main" val="1610613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75B9BC-0C0B-4FFD-8EC8-8EA026FBD6D6}"/>
              </a:ext>
            </a:extLst>
          </p:cNvPr>
          <p:cNvSpPr>
            <a:spLocks noGrp="1"/>
          </p:cNvSpPr>
          <p:nvPr>
            <p:ph type="title"/>
          </p:nvPr>
        </p:nvSpPr>
        <p:spPr>
          <a:xfrm>
            <a:off x="6094105" y="509878"/>
            <a:ext cx="5400006" cy="1454051"/>
          </a:xfrm>
        </p:spPr>
        <p:txBody>
          <a:bodyPr>
            <a:normAutofit/>
          </a:bodyPr>
          <a:lstStyle/>
          <a:p>
            <a:pPr algn="ctr"/>
            <a:r>
              <a:rPr lang="en-US" b="1">
                <a:solidFill>
                  <a:srgbClr val="000000"/>
                </a:solidFill>
                <a:cs typeface="Calibri Light"/>
              </a:rPr>
              <a:t>Absenteeism Policy</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1">
            <a:extLst>
              <a:ext uri="{FF2B5EF4-FFF2-40B4-BE49-F238E27FC236}">
                <a16:creationId xmlns:a16="http://schemas.microsoft.com/office/drawing/2014/main" id="{D996A2E6-5006-4F2B-ADBF-DCB1B957E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29349" y="2958484"/>
            <a:ext cx="3661831" cy="9612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6639030C-8E80-4392-9C54-44C3FDF51ACD}"/>
              </a:ext>
            </a:extLst>
          </p:cNvPr>
          <p:cNvSpPr>
            <a:spLocks noGrp="1"/>
          </p:cNvSpPr>
          <p:nvPr>
            <p:ph idx="1"/>
          </p:nvPr>
        </p:nvSpPr>
        <p:spPr>
          <a:xfrm>
            <a:off x="6090574" y="2105159"/>
            <a:ext cx="5763024" cy="3639289"/>
          </a:xfrm>
        </p:spPr>
        <p:txBody>
          <a:bodyPr vert="horz" lIns="91440" tIns="45720" rIns="91440" bIns="45720" rtlCol="0" anchor="ctr">
            <a:normAutofit/>
          </a:bodyPr>
          <a:lstStyle/>
          <a:p>
            <a:pPr marL="0" indent="0">
              <a:buNone/>
            </a:pPr>
            <a:r>
              <a:rPr lang="en-US" sz="3200">
                <a:solidFill>
                  <a:srgbClr val="000000"/>
                </a:solidFill>
                <a:ea typeface="+mn-lt"/>
                <a:cs typeface="+mn-lt"/>
              </a:rPr>
              <a:t>Students are to be counted in attendance only if they are actually present for at least </a:t>
            </a:r>
            <a:r>
              <a:rPr lang="en-US" sz="3200" b="1">
                <a:solidFill>
                  <a:srgbClr val="000000"/>
                </a:solidFill>
                <a:ea typeface="+mn-lt"/>
                <a:cs typeface="+mn-lt"/>
              </a:rPr>
              <a:t>two </a:t>
            </a:r>
            <a:r>
              <a:rPr lang="en-US" sz="3200">
                <a:solidFill>
                  <a:srgbClr val="000000"/>
                </a:solidFill>
                <a:ea typeface="+mn-lt"/>
                <a:cs typeface="+mn-lt"/>
              </a:rPr>
              <a:t>hours of the day or engaged in a school-approved educational activity which constitutes a part of the instructional program for the student.  </a:t>
            </a:r>
            <a:endParaRPr lang="en-US" sz="3200"/>
          </a:p>
        </p:txBody>
      </p:sp>
    </p:spTree>
    <p:extLst>
      <p:ext uri="{BB962C8B-B14F-4D97-AF65-F5344CB8AC3E}">
        <p14:creationId xmlns:p14="http://schemas.microsoft.com/office/powerpoint/2010/main" val="30551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625832" y="856416"/>
            <a:ext cx="4805996" cy="1297115"/>
          </a:xfrm>
        </p:spPr>
        <p:txBody>
          <a:bodyPr anchor="t">
            <a:normAutofit/>
          </a:bodyPr>
          <a:lstStyle/>
          <a:p>
            <a:r>
              <a:rPr lang="en-US" sz="4400" b="1">
                <a:solidFill>
                  <a:srgbClr val="000000"/>
                </a:solidFill>
                <a:cs typeface="Calibri Light"/>
              </a:rPr>
              <a:t>TARDY POLICY</a:t>
            </a:r>
          </a:p>
        </p:txBody>
      </p:sp>
      <p:sp>
        <p:nvSpPr>
          <p:cNvPr id="3" name="Subtitle 2"/>
          <p:cNvSpPr>
            <a:spLocks noGrp="1"/>
          </p:cNvSpPr>
          <p:nvPr>
            <p:ph type="subTitle" idx="1"/>
          </p:nvPr>
        </p:nvSpPr>
        <p:spPr>
          <a:xfrm>
            <a:off x="6497181" y="1553308"/>
            <a:ext cx="5380121" cy="4461260"/>
          </a:xfrm>
        </p:spPr>
        <p:txBody>
          <a:bodyPr vert="horz" lIns="91440" tIns="45720" rIns="91440" bIns="45720" rtlCol="0" anchor="b">
            <a:noAutofit/>
          </a:bodyPr>
          <a:lstStyle/>
          <a:p>
            <a:pPr algn="l"/>
            <a:r>
              <a:rPr lang="en-US" sz="3200">
                <a:solidFill>
                  <a:srgbClr val="000000"/>
                </a:solidFill>
                <a:ea typeface="+mn-lt"/>
                <a:cs typeface="+mn-lt"/>
              </a:rPr>
              <a:t>Any student arriving after 8:05am will be issued a late pass and marked tardy</a:t>
            </a:r>
            <a:r>
              <a:rPr lang="en-US" sz="3200" b="1">
                <a:solidFill>
                  <a:srgbClr val="000000"/>
                </a:solidFill>
                <a:ea typeface="+mn-lt"/>
                <a:cs typeface="+mn-lt"/>
              </a:rPr>
              <a:t>. After</a:t>
            </a:r>
            <a:r>
              <a:rPr lang="en-US" sz="3200">
                <a:solidFill>
                  <a:srgbClr val="000000"/>
                </a:solidFill>
                <a:ea typeface="+mn-lt"/>
                <a:cs typeface="+mn-lt"/>
              </a:rPr>
              <a:t> </a:t>
            </a:r>
            <a:r>
              <a:rPr lang="en-US" sz="3200" b="1">
                <a:solidFill>
                  <a:srgbClr val="000000"/>
                </a:solidFill>
                <a:ea typeface="+mn-lt"/>
                <a:cs typeface="+mn-lt"/>
              </a:rPr>
              <a:t>ten (10) unexcused </a:t>
            </a:r>
            <a:r>
              <a:rPr lang="en-US" sz="3200" b="1" err="1">
                <a:solidFill>
                  <a:srgbClr val="000000"/>
                </a:solidFill>
                <a:ea typeface="+mn-lt"/>
                <a:cs typeface="+mn-lt"/>
              </a:rPr>
              <a:t>tardies</a:t>
            </a:r>
            <a:r>
              <a:rPr lang="en-US" sz="3200" b="1">
                <a:solidFill>
                  <a:srgbClr val="000000"/>
                </a:solidFill>
                <a:ea typeface="+mn-lt"/>
                <a:cs typeface="+mn-lt"/>
              </a:rPr>
              <a:t>, the student will be issued a referral form that will be placed in the student’s permanent record. </a:t>
            </a:r>
            <a:endParaRPr lang="en-US" sz="3200">
              <a:solidFill>
                <a:srgbClr val="000000"/>
              </a:solidFill>
            </a:endParaRPr>
          </a:p>
          <a:p>
            <a:pPr algn="l"/>
            <a:endParaRPr lang="en-US" sz="1300">
              <a:solidFill>
                <a:srgbClr val="000000"/>
              </a:solidFill>
              <a:cs typeface="Calibri"/>
            </a:endParaRP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1">
            <a:extLst>
              <a:ext uri="{FF2B5EF4-FFF2-40B4-BE49-F238E27FC236}">
                <a16:creationId xmlns:a16="http://schemas.microsoft.com/office/drawing/2014/main" id="{51A357BA-DCC4-44D1-8675-F231EDBBA7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40470" y="3342594"/>
            <a:ext cx="4141760" cy="108721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57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985D562-2B7D-4E5F-8AC4-A408B486D4FB}"/>
              </a:ext>
            </a:extLst>
          </p:cNvPr>
          <p:cNvSpPr>
            <a:spLocks noGrp="1"/>
          </p:cNvSpPr>
          <p:nvPr>
            <p:ph type="title"/>
          </p:nvPr>
        </p:nvSpPr>
        <p:spPr>
          <a:xfrm>
            <a:off x="6516136" y="76124"/>
            <a:ext cx="4977976" cy="1454051"/>
          </a:xfrm>
        </p:spPr>
        <p:txBody>
          <a:bodyPr>
            <a:normAutofit/>
          </a:bodyPr>
          <a:lstStyle/>
          <a:p>
            <a:pPr algn="ctr"/>
            <a:r>
              <a:rPr lang="en-US" b="1">
                <a:solidFill>
                  <a:srgbClr val="000000"/>
                </a:solidFill>
                <a:cs typeface="Calibri Light"/>
              </a:rPr>
              <a:t>LUNCH PROGRAM</a:t>
            </a:r>
            <a:endParaRPr lang="en-US"/>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9">
            <a:extLst>
              <a:ext uri="{FF2B5EF4-FFF2-40B4-BE49-F238E27FC236}">
                <a16:creationId xmlns:a16="http://schemas.microsoft.com/office/drawing/2014/main" id="{78EE8432-309C-4F8F-9BA2-9F28AF689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29349" y="2958484"/>
            <a:ext cx="3661831" cy="9612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C344E95-02C0-410E-8D4E-7E23B90B4909}"/>
              </a:ext>
            </a:extLst>
          </p:cNvPr>
          <p:cNvSpPr>
            <a:spLocks noGrp="1"/>
          </p:cNvSpPr>
          <p:nvPr>
            <p:ph idx="1"/>
          </p:nvPr>
        </p:nvSpPr>
        <p:spPr>
          <a:xfrm>
            <a:off x="6043681" y="2374789"/>
            <a:ext cx="5915424" cy="3381382"/>
          </a:xfrm>
        </p:spPr>
        <p:txBody>
          <a:bodyPr vert="horz" lIns="91440" tIns="45720" rIns="91440" bIns="45720" rtlCol="0" anchor="ctr">
            <a:noAutofit/>
          </a:bodyPr>
          <a:lstStyle/>
          <a:p>
            <a:pPr marL="0" indent="0">
              <a:buNone/>
            </a:pPr>
            <a:r>
              <a:rPr lang="en-US" sz="2400" b="1">
                <a:solidFill>
                  <a:srgbClr val="000000"/>
                </a:solidFill>
                <a:ea typeface="+mn-lt"/>
                <a:cs typeface="+mn-lt"/>
              </a:rPr>
              <a:t>LUNCH </a:t>
            </a:r>
            <a:endParaRPr lang="en-US"/>
          </a:p>
          <a:p>
            <a:r>
              <a:rPr lang="en-US" sz="2400">
                <a:solidFill>
                  <a:srgbClr val="000000"/>
                </a:solidFill>
                <a:ea typeface="+mn-lt"/>
                <a:cs typeface="+mn-lt"/>
              </a:rPr>
              <a:t>It is required that all students eat a healthy and nutritious lunch. </a:t>
            </a:r>
            <a:endParaRPr lang="en-US" sz="2400" b="1">
              <a:solidFill>
                <a:srgbClr val="000000"/>
              </a:solidFill>
              <a:ea typeface="+mn-lt"/>
              <a:cs typeface="+mn-lt"/>
            </a:endParaRPr>
          </a:p>
          <a:p>
            <a:r>
              <a:rPr lang="en-US" sz="2400">
                <a:solidFill>
                  <a:srgbClr val="000000"/>
                </a:solidFill>
                <a:ea typeface="+mn-lt"/>
                <a:cs typeface="+mn-lt"/>
              </a:rPr>
              <a:t>A student may bring their lunch to school or purchase lunch from our vendor. School lunches price to be determined,  please refer to first day school packet for additional information. If your child qualifies for free or reduced lunch arrangements will be made accordingly.</a:t>
            </a:r>
            <a:endParaRPr lang="en-US" sz="2400" b="1">
              <a:solidFill>
                <a:srgbClr val="000000"/>
              </a:solidFill>
              <a:ea typeface="+mn-lt"/>
              <a:cs typeface="+mn-lt"/>
            </a:endParaRPr>
          </a:p>
          <a:p>
            <a:r>
              <a:rPr lang="en-US" sz="2400">
                <a:solidFill>
                  <a:srgbClr val="000000"/>
                </a:solidFill>
                <a:ea typeface="+mn-lt"/>
                <a:cs typeface="+mn-lt"/>
              </a:rPr>
              <a:t>Students who bring lunch bags/boxes must bring them upon arriving to school. NO NUT ITEMS PERMITTED FOR ANY STUDENT.  NO GLASS BOTTLES OR CONTAINERS.</a:t>
            </a:r>
            <a:endParaRPr lang="en-US" sz="2400" b="1">
              <a:solidFill>
                <a:srgbClr val="000000"/>
              </a:solidFill>
              <a:ea typeface="+mn-lt"/>
              <a:cs typeface="+mn-lt"/>
            </a:endParaRPr>
          </a:p>
          <a:p>
            <a:endParaRPr lang="en-US" sz="1700">
              <a:solidFill>
                <a:srgbClr val="000000"/>
              </a:solidFill>
              <a:cs typeface="Calibri"/>
            </a:endParaRPr>
          </a:p>
        </p:txBody>
      </p:sp>
    </p:spTree>
    <p:extLst>
      <p:ext uri="{BB962C8B-B14F-4D97-AF65-F5344CB8AC3E}">
        <p14:creationId xmlns:p14="http://schemas.microsoft.com/office/powerpoint/2010/main" val="2440554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9425D4AB-CD98-4DD6-9398-3C8961DE0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69" y="0"/>
            <a:ext cx="755293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97818316-E7CB-4E73-AF79-E9CAB873E7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8371" name="Rectangle 5"/>
          <p:cNvSpPr>
            <a:spLocks noChangeArrowheads="1"/>
          </p:cNvSpPr>
          <p:nvPr/>
        </p:nvSpPr>
        <p:spPr bwMode="auto">
          <a:xfrm>
            <a:off x="814167" y="802955"/>
            <a:ext cx="4133690" cy="145405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None/>
            </a:pPr>
            <a:r>
              <a:rPr lang="en-US" altLang="en-US" sz="4000" b="1" u="sng">
                <a:solidFill>
                  <a:srgbClr val="000000"/>
                </a:solidFill>
                <a:latin typeface="+mj-lt"/>
                <a:ea typeface="+mj-ea"/>
                <a:cs typeface="+mj-cs"/>
              </a:rPr>
              <a:t>ENRICHMENTS</a:t>
            </a:r>
            <a:endParaRPr lang="en-US" sz="4000">
              <a:solidFill>
                <a:srgbClr val="000000"/>
              </a:solidFill>
              <a:latin typeface="+mj-lt"/>
              <a:ea typeface="+mj-ea"/>
              <a:cs typeface="+mj-cs"/>
            </a:endParaRPr>
          </a:p>
        </p:txBody>
      </p:sp>
      <p:sp>
        <p:nvSpPr>
          <p:cNvPr id="81" name="Oval 80">
            <a:extLst>
              <a:ext uri="{FF2B5EF4-FFF2-40B4-BE49-F238E27FC236}">
                <a16:creationId xmlns:a16="http://schemas.microsoft.com/office/drawing/2014/main" id="{D8B47C9F-A960-4902-8507-38F18DD3D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695" y="511733"/>
            <a:ext cx="1857636" cy="185763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372" name="Picture 2" descr="http://basouth.bridgeprepacademy.com/album/2016/05/17/1/48088247.jp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959218" y="963329"/>
            <a:ext cx="1272591" cy="9544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a:extLst>
              <a:ext uri="{FF2B5EF4-FFF2-40B4-BE49-F238E27FC236}">
                <a16:creationId xmlns:a16="http://schemas.microsoft.com/office/drawing/2014/main" id="{67C93356-CC57-4589-BD40-964737416EC8}"/>
              </a:ext>
            </a:extLst>
          </p:cNvPr>
          <p:cNvSpPr>
            <a:spLocks noGrp="1"/>
          </p:cNvSpPr>
          <p:nvPr>
            <p:ph type="subTitle" idx="1"/>
          </p:nvPr>
        </p:nvSpPr>
        <p:spPr>
          <a:xfrm>
            <a:off x="810568" y="2421682"/>
            <a:ext cx="4133360" cy="3639289"/>
          </a:xfrm>
        </p:spPr>
        <p:txBody>
          <a:bodyPr vert="horz" lIns="91440" tIns="45720" rIns="91440" bIns="45720" numCol="3" rtlCol="0" anchor="ctr">
            <a:normAutofit/>
          </a:bodyPr>
          <a:lstStyle/>
          <a:p>
            <a:pPr lvl="1" indent="-228600" algn="l">
              <a:spcBef>
                <a:spcPct val="0"/>
              </a:spcBef>
              <a:buFont typeface="Arial" panose="020B0604020202020204" pitchFamily="34" charset="0"/>
              <a:buChar char="•"/>
              <a:defRPr/>
            </a:pPr>
            <a:endParaRPr lang="en-US" altLang="en-US" b="1">
              <a:solidFill>
                <a:srgbClr val="000000"/>
              </a:solidFill>
            </a:endParaRPr>
          </a:p>
          <a:p>
            <a:pPr lvl="1" indent="-228600" algn="l">
              <a:spcBef>
                <a:spcPct val="0"/>
              </a:spcBef>
              <a:buFont typeface="Arial" panose="020B0604020202020204" pitchFamily="34" charset="0"/>
              <a:buChar char="•"/>
              <a:defRPr/>
            </a:pPr>
            <a:endParaRPr lang="en-US" altLang="en-US" b="1">
              <a:solidFill>
                <a:srgbClr val="000000"/>
              </a:solidFill>
            </a:endParaRPr>
          </a:p>
          <a:p>
            <a:pPr lvl="1" indent="-228600" algn="l">
              <a:spcBef>
                <a:spcPct val="0"/>
              </a:spcBef>
              <a:buFont typeface="Arial" panose="020B0604020202020204" pitchFamily="34" charset="0"/>
              <a:buChar char="•"/>
              <a:defRPr/>
            </a:pPr>
            <a:r>
              <a:rPr lang="en-US" altLang="en-US" b="1">
                <a:solidFill>
                  <a:srgbClr val="000000"/>
                </a:solidFill>
              </a:rPr>
              <a:t>TUTORING</a:t>
            </a:r>
          </a:p>
          <a:p>
            <a:pPr lvl="1" indent="-228600" algn="l">
              <a:spcBef>
                <a:spcPct val="0"/>
              </a:spcBef>
              <a:buFont typeface="Arial" panose="020B0604020202020204" pitchFamily="34" charset="0"/>
              <a:buChar char="•"/>
              <a:defRPr/>
            </a:pPr>
            <a:r>
              <a:rPr lang="en-US" altLang="en-US" b="1">
                <a:solidFill>
                  <a:srgbClr val="000000"/>
                </a:solidFill>
              </a:rPr>
              <a:t>Music Club</a:t>
            </a:r>
          </a:p>
          <a:p>
            <a:pPr lvl="1" indent="-228600" algn="l">
              <a:spcBef>
                <a:spcPct val="0"/>
              </a:spcBef>
              <a:buFont typeface="Arial" panose="020B0604020202020204" pitchFamily="34" charset="0"/>
              <a:buChar char="•"/>
              <a:defRPr/>
            </a:pPr>
            <a:r>
              <a:rPr lang="en-US" altLang="en-US" b="1">
                <a:solidFill>
                  <a:srgbClr val="000000"/>
                </a:solidFill>
              </a:rPr>
              <a:t>Garden Club</a:t>
            </a:r>
          </a:p>
          <a:p>
            <a:pPr lvl="1" indent="-228600" algn="l">
              <a:spcBef>
                <a:spcPct val="0"/>
              </a:spcBef>
              <a:buFont typeface="Arial" panose="020B0604020202020204" pitchFamily="34" charset="0"/>
              <a:buChar char="•"/>
              <a:defRPr/>
            </a:pPr>
            <a:r>
              <a:rPr lang="en-US" altLang="en-US" b="1">
                <a:solidFill>
                  <a:srgbClr val="000000"/>
                </a:solidFill>
              </a:rPr>
              <a:t>Student Council</a:t>
            </a:r>
          </a:p>
          <a:p>
            <a:pPr lvl="1" indent="-228600" algn="l">
              <a:spcBef>
                <a:spcPct val="0"/>
              </a:spcBef>
              <a:buFont typeface="Arial" panose="020B0604020202020204" pitchFamily="34" charset="0"/>
              <a:buChar char="•"/>
              <a:defRPr/>
            </a:pPr>
            <a:r>
              <a:rPr lang="en-US" altLang="en-US" b="1">
                <a:solidFill>
                  <a:srgbClr val="000000"/>
                </a:solidFill>
              </a:rPr>
              <a:t>National Honor Societies</a:t>
            </a:r>
          </a:p>
          <a:p>
            <a:pPr lvl="1" indent="-228600" algn="l">
              <a:spcBef>
                <a:spcPct val="0"/>
              </a:spcBef>
              <a:buFont typeface="Arial" panose="020B0604020202020204" pitchFamily="34" charset="0"/>
              <a:buChar char="•"/>
              <a:defRPr/>
            </a:pPr>
            <a:r>
              <a:rPr lang="en-US" altLang="en-US" b="1">
                <a:solidFill>
                  <a:srgbClr val="000000"/>
                </a:solidFill>
              </a:rPr>
              <a:t>Dance</a:t>
            </a:r>
          </a:p>
          <a:p>
            <a:pPr lvl="1" indent="-228600" algn="l">
              <a:spcBef>
                <a:spcPct val="0"/>
              </a:spcBef>
              <a:buFont typeface="Arial" panose="020B0604020202020204" pitchFamily="34" charset="0"/>
              <a:buChar char="•"/>
              <a:defRPr/>
            </a:pPr>
            <a:r>
              <a:rPr lang="en-US" altLang="en-US" b="1">
                <a:solidFill>
                  <a:srgbClr val="000000"/>
                </a:solidFill>
              </a:rPr>
              <a:t>Yoga</a:t>
            </a:r>
          </a:p>
          <a:p>
            <a:pPr lvl="1" indent="-228600" algn="l">
              <a:spcBef>
                <a:spcPct val="0"/>
              </a:spcBef>
              <a:buFont typeface="Arial" panose="020B0604020202020204" pitchFamily="34" charset="0"/>
              <a:buChar char="•"/>
              <a:defRPr/>
            </a:pPr>
            <a:r>
              <a:rPr lang="en-US" altLang="en-US" b="1">
                <a:solidFill>
                  <a:srgbClr val="000000"/>
                </a:solidFill>
              </a:rPr>
              <a:t>Sports</a:t>
            </a:r>
          </a:p>
          <a:p>
            <a:pPr indent="-228600" algn="l">
              <a:buFont typeface="Arial" panose="020B0604020202020204" pitchFamily="34" charset="0"/>
              <a:buChar char="•"/>
              <a:defRPr/>
            </a:pPr>
            <a:endParaRPr lang="en-US" sz="2000">
              <a:solidFill>
                <a:srgbClr val="000000"/>
              </a:solidFill>
            </a:endParaRPr>
          </a:p>
        </p:txBody>
      </p:sp>
      <p:sp>
        <p:nvSpPr>
          <p:cNvPr id="83" name="Oval 82">
            <a:extLst>
              <a:ext uri="{FF2B5EF4-FFF2-40B4-BE49-F238E27FC236}">
                <a16:creationId xmlns:a16="http://schemas.microsoft.com/office/drawing/2014/main" id="{D4E15E95-445D-4A45-BC1E-8468CE170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677" y="2933578"/>
            <a:ext cx="2737876" cy="273787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75">
            <a:extLst>
              <a:ext uri="{FF2B5EF4-FFF2-40B4-BE49-F238E27FC236}">
                <a16:creationId xmlns:a16="http://schemas.microsoft.com/office/drawing/2014/main" id="{133B9781-B73C-44F8-97CB-D1807A63B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996" y="-26552"/>
            <a:ext cx="4082004" cy="3428999"/>
          </a:xfrm>
          <a:custGeom>
            <a:avLst/>
            <a:gdLst>
              <a:gd name="connsiteX0" fmla="*/ 350681 w 4082004"/>
              <a:gd name="connsiteY0" fmla="*/ 0 h 3428999"/>
              <a:gd name="connsiteX1" fmla="*/ 4082004 w 4082004"/>
              <a:gd name="connsiteY1" fmla="*/ 0 h 3428999"/>
              <a:gd name="connsiteX2" fmla="*/ 4082004 w 4082004"/>
              <a:gd name="connsiteY2" fmla="*/ 2444823 h 3428999"/>
              <a:gd name="connsiteX3" fmla="*/ 4081788 w 4082004"/>
              <a:gd name="connsiteY3" fmla="*/ 2445178 h 3428999"/>
              <a:gd name="connsiteX4" fmla="*/ 2231442 w 4082004"/>
              <a:gd name="connsiteY4" fmla="*/ 3428999 h 3428999"/>
              <a:gd name="connsiteX5" fmla="*/ 0 w 4082004"/>
              <a:gd name="connsiteY5" fmla="*/ 1197557 h 3428999"/>
              <a:gd name="connsiteX6" fmla="*/ 269323 w 4082004"/>
              <a:gd name="connsiteY6" fmla="*/ 133920 h 34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004" h="3428999">
                <a:moveTo>
                  <a:pt x="350681" y="0"/>
                </a:moveTo>
                <a:lnTo>
                  <a:pt x="4082004" y="0"/>
                </a:lnTo>
                <a:lnTo>
                  <a:pt x="4082004" y="2444823"/>
                </a:lnTo>
                <a:lnTo>
                  <a:pt x="4081788" y="2445178"/>
                </a:lnTo>
                <a:cubicBezTo>
                  <a:pt x="3680782" y="3038745"/>
                  <a:pt x="3001686" y="3428999"/>
                  <a:pt x="2231442" y="3428999"/>
                </a:cubicBezTo>
                <a:cubicBezTo>
                  <a:pt x="999051" y="3428999"/>
                  <a:pt x="0" y="2429948"/>
                  <a:pt x="0" y="1197557"/>
                </a:cubicBezTo>
                <a:cubicBezTo>
                  <a:pt x="0" y="812435"/>
                  <a:pt x="97564" y="450100"/>
                  <a:pt x="269323" y="13392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8374" name="Picture 6" descr="http://basouth.bridgeprepacademy.com/album/2016/06/26/1/21232628.jpg"/>
          <p:cNvPicPr>
            <a:picLocks noChangeAspect="1" noChangeArrowheads="1"/>
          </p:cNvPicPr>
          <p:nvPr/>
        </p:nvPicPr>
        <p:blipFill>
          <a:blip r:embed="rId5">
            <a:extLst>
              <a:ext uri="{28A0092B-C50C-407E-A947-70E740481C1C}">
                <a14:useLocalDpi xmlns:a14="http://schemas.microsoft.com/office/drawing/2010/main" val="0"/>
              </a:ext>
            </a:extLst>
          </a:blip>
          <a:srcRect l="25999" t="30064" r="33272" b="24667"/>
          <a:stretch>
            <a:fillRect/>
          </a:stretch>
        </p:blipFill>
        <p:spPr bwMode="auto">
          <a:xfrm>
            <a:off x="8863297" y="211666"/>
            <a:ext cx="2782369" cy="2319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 descr="http://basouth.bridgeprepacademy.com/album/2016/05/17/1/16458199.jp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521079" y="3434981"/>
            <a:ext cx="1735071" cy="17350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Freeform 79">
            <a:extLst>
              <a:ext uri="{FF2B5EF4-FFF2-40B4-BE49-F238E27FC236}">
                <a16:creationId xmlns:a16="http://schemas.microsoft.com/office/drawing/2014/main" id="{1FCEDCAD-7B1A-4AE2-818E-D93A4875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3618" y="4326947"/>
            <a:ext cx="3068382" cy="2540529"/>
          </a:xfrm>
          <a:custGeom>
            <a:avLst/>
            <a:gdLst>
              <a:gd name="connsiteX0" fmla="*/ 1612418 w 3068382"/>
              <a:gd name="connsiteY0" fmla="*/ 0 h 2540529"/>
              <a:gd name="connsiteX1" fmla="*/ 3030226 w 3068382"/>
              <a:gd name="connsiteY1" fmla="*/ 843844 h 2540529"/>
              <a:gd name="connsiteX2" fmla="*/ 3068382 w 3068382"/>
              <a:gd name="connsiteY2" fmla="*/ 923051 h 2540529"/>
              <a:gd name="connsiteX3" fmla="*/ 3068382 w 3068382"/>
              <a:gd name="connsiteY3" fmla="*/ 2301785 h 2540529"/>
              <a:gd name="connsiteX4" fmla="*/ 3030226 w 3068382"/>
              <a:gd name="connsiteY4" fmla="*/ 2380992 h 2540529"/>
              <a:gd name="connsiteX5" fmla="*/ 2949460 w 3068382"/>
              <a:gd name="connsiteY5" fmla="*/ 2513937 h 2540529"/>
              <a:gd name="connsiteX6" fmla="*/ 2929575 w 3068382"/>
              <a:gd name="connsiteY6" fmla="*/ 2540529 h 2540529"/>
              <a:gd name="connsiteX7" fmla="*/ 295261 w 3068382"/>
              <a:gd name="connsiteY7" fmla="*/ 2540529 h 2540529"/>
              <a:gd name="connsiteX8" fmla="*/ 275376 w 3068382"/>
              <a:gd name="connsiteY8" fmla="*/ 2513937 h 2540529"/>
              <a:gd name="connsiteX9" fmla="*/ 0 w 3068382"/>
              <a:gd name="connsiteY9" fmla="*/ 1612418 h 2540529"/>
              <a:gd name="connsiteX10" fmla="*/ 1612418 w 3068382"/>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8382" h="2540529">
                <a:moveTo>
                  <a:pt x="1612418" y="0"/>
                </a:moveTo>
                <a:cubicBezTo>
                  <a:pt x="2224646" y="0"/>
                  <a:pt x="2757180" y="341213"/>
                  <a:pt x="3030226" y="843844"/>
                </a:cubicBezTo>
                <a:lnTo>
                  <a:pt x="3068382" y="923051"/>
                </a:lnTo>
                <a:lnTo>
                  <a:pt x="3068382" y="2301785"/>
                </a:lnTo>
                <a:lnTo>
                  <a:pt x="3030226" y="2380992"/>
                </a:lnTo>
                <a:cubicBezTo>
                  <a:pt x="3005403"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8376"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9540046" y="5527433"/>
            <a:ext cx="2345355" cy="6156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138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A screenshot of a cell phone&#10;&#10;Description generated with very high confidence">
            <a:extLst>
              <a:ext uri="{FF2B5EF4-FFF2-40B4-BE49-F238E27FC236}">
                <a16:creationId xmlns:a16="http://schemas.microsoft.com/office/drawing/2014/main" id="{C9B63C2E-9F56-43E9-9875-F0AE5E31E379}"/>
              </a:ext>
            </a:extLst>
          </p:cNvPr>
          <p:cNvPicPr>
            <a:picLocks noChangeAspect="1"/>
          </p:cNvPicPr>
          <p:nvPr/>
        </p:nvPicPr>
        <p:blipFill>
          <a:blip r:embed="rId4"/>
          <a:stretch>
            <a:fillRect/>
          </a:stretch>
        </p:blipFill>
        <p:spPr>
          <a:xfrm>
            <a:off x="3326310" y="617668"/>
            <a:ext cx="5462546" cy="5912199"/>
          </a:xfrm>
          <a:prstGeom prst="rect">
            <a:avLst/>
          </a:prstGeom>
        </p:spPr>
      </p:pic>
    </p:spTree>
    <p:extLst>
      <p:ext uri="{BB962C8B-B14F-4D97-AF65-F5344CB8AC3E}">
        <p14:creationId xmlns:p14="http://schemas.microsoft.com/office/powerpoint/2010/main" val="3167226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395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7" name="Freeform: Shape 36">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2" descr="A screenshot of a social media post&#10;&#10;Description generated with very high confidence">
            <a:extLst>
              <a:ext uri="{FF2B5EF4-FFF2-40B4-BE49-F238E27FC236}">
                <a16:creationId xmlns:a16="http://schemas.microsoft.com/office/drawing/2014/main" id="{0E666EDF-E8B0-4B77-ABE4-9A589187A5AA}"/>
              </a:ext>
            </a:extLst>
          </p:cNvPr>
          <p:cNvPicPr>
            <a:picLocks noChangeAspect="1"/>
          </p:cNvPicPr>
          <p:nvPr/>
        </p:nvPicPr>
        <p:blipFill>
          <a:blip r:embed="rId4"/>
          <a:stretch>
            <a:fillRect/>
          </a:stretch>
        </p:blipFill>
        <p:spPr>
          <a:xfrm>
            <a:off x="3236181" y="1914525"/>
            <a:ext cx="5462546" cy="3072681"/>
          </a:xfrm>
          <a:prstGeom prst="rect">
            <a:avLst/>
          </a:prstGeom>
        </p:spPr>
      </p:pic>
    </p:spTree>
    <p:extLst>
      <p:ext uri="{BB962C8B-B14F-4D97-AF65-F5344CB8AC3E}">
        <p14:creationId xmlns:p14="http://schemas.microsoft.com/office/powerpoint/2010/main" val="1178219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28F04C9D-4B7A-462C-8709-3F1FCC46797D}"/>
              </a:ext>
            </a:extLst>
          </p:cNvPr>
          <p:cNvSpPr>
            <a:spLocks noGrp="1"/>
          </p:cNvSpPr>
          <p:nvPr>
            <p:ph type="title"/>
          </p:nvPr>
        </p:nvSpPr>
        <p:spPr>
          <a:xfrm>
            <a:off x="640080" y="1243013"/>
            <a:ext cx="3855720" cy="4371974"/>
          </a:xfrm>
        </p:spPr>
        <p:txBody>
          <a:bodyPr>
            <a:normAutofit/>
          </a:bodyPr>
          <a:lstStyle/>
          <a:p>
            <a:r>
              <a:rPr lang="en-US">
                <a:solidFill>
                  <a:srgbClr val="FFFFFF"/>
                </a:solidFill>
                <a:cs typeface="Calibri Light"/>
              </a:rPr>
              <a:t>Dismissal Process</a:t>
            </a:r>
            <a:endParaRPr lang="en-US">
              <a:solidFill>
                <a:srgbClr val="FFFFFF"/>
              </a:solidFill>
            </a:endParaRPr>
          </a:p>
        </p:txBody>
      </p:sp>
      <p:sp>
        <p:nvSpPr>
          <p:cNvPr id="46" name="Rectangle 45">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39C5BC-D601-4FBD-98D9-3CAD05452F75}"/>
              </a:ext>
            </a:extLst>
          </p:cNvPr>
          <p:cNvSpPr>
            <a:spLocks noGrp="1"/>
          </p:cNvSpPr>
          <p:nvPr>
            <p:ph idx="1"/>
          </p:nvPr>
        </p:nvSpPr>
        <p:spPr>
          <a:xfrm>
            <a:off x="5879124" y="804672"/>
            <a:ext cx="6170792" cy="5230368"/>
          </a:xfrm>
        </p:spPr>
        <p:txBody>
          <a:bodyPr vert="horz" lIns="91440" tIns="45720" rIns="91440" bIns="45720" rtlCol="0" anchor="ctr">
            <a:normAutofit lnSpcReduction="10000"/>
          </a:bodyPr>
          <a:lstStyle/>
          <a:p>
            <a:pPr marL="0" indent="0">
              <a:buNone/>
            </a:pPr>
            <a:r>
              <a:rPr lang="en-US" sz="3200" b="1">
                <a:solidFill>
                  <a:srgbClr val="000000"/>
                </a:solidFill>
                <a:cs typeface="Calibri"/>
              </a:rPr>
              <a:t>CAR CIRCLE (School House):</a:t>
            </a:r>
          </a:p>
          <a:p>
            <a:pPr marL="0" indent="0">
              <a:spcBef>
                <a:spcPts val="0"/>
              </a:spcBef>
              <a:buNone/>
            </a:pPr>
            <a:endParaRPr lang="en-US">
              <a:solidFill>
                <a:srgbClr val="000000"/>
              </a:solidFill>
              <a:cs typeface="Calibri"/>
            </a:endParaRPr>
          </a:p>
          <a:p>
            <a:pPr marL="0" indent="0">
              <a:spcBef>
                <a:spcPts val="0"/>
              </a:spcBef>
              <a:buNone/>
            </a:pPr>
            <a:r>
              <a:rPr lang="en-US" sz="2400">
                <a:solidFill>
                  <a:srgbClr val="000000"/>
                </a:solidFill>
                <a:ea typeface="+mn-lt"/>
                <a:cs typeface="+mn-lt"/>
              </a:rPr>
              <a:t>-</a:t>
            </a:r>
            <a:r>
              <a:rPr lang="en-US" b="1">
                <a:solidFill>
                  <a:srgbClr val="000000"/>
                </a:solidFill>
                <a:ea typeface="+mn-lt"/>
                <a:cs typeface="+mn-lt"/>
              </a:rPr>
              <a:t>ONE WAY IN ONE WAY OUT </a:t>
            </a:r>
          </a:p>
          <a:p>
            <a:pPr marL="0" indent="0">
              <a:spcBef>
                <a:spcPts val="0"/>
              </a:spcBef>
              <a:buNone/>
            </a:pPr>
            <a:r>
              <a:rPr lang="en-US" b="1">
                <a:solidFill>
                  <a:srgbClr val="000000"/>
                </a:solidFill>
                <a:ea typeface="+mn-lt"/>
                <a:cs typeface="+mn-lt"/>
              </a:rPr>
              <a:t>- REQUIRED DROP OFF FRONT ADMIN</a:t>
            </a:r>
          </a:p>
          <a:p>
            <a:pPr marL="0" indent="0">
              <a:spcBef>
                <a:spcPts val="0"/>
              </a:spcBef>
              <a:buNone/>
            </a:pPr>
            <a:r>
              <a:rPr lang="en-US" b="1">
                <a:solidFill>
                  <a:srgbClr val="000000"/>
                </a:solidFill>
                <a:ea typeface="+mn-lt"/>
                <a:cs typeface="+mn-lt"/>
              </a:rPr>
              <a:t>-DIRECTED BY STAFF</a:t>
            </a:r>
          </a:p>
          <a:p>
            <a:pPr marL="0" indent="0">
              <a:spcBef>
                <a:spcPts val="0"/>
              </a:spcBef>
              <a:buNone/>
            </a:pPr>
            <a:r>
              <a:rPr lang="en-US" b="1">
                <a:solidFill>
                  <a:srgbClr val="000000"/>
                </a:solidFill>
                <a:ea typeface="+mn-lt"/>
                <a:cs typeface="+mn-lt"/>
              </a:rPr>
              <a:t>-PLEASE STAY OFF YOUR PHONES</a:t>
            </a:r>
          </a:p>
          <a:p>
            <a:pPr marL="0" indent="0">
              <a:spcBef>
                <a:spcPts val="0"/>
              </a:spcBef>
              <a:buNone/>
            </a:pPr>
            <a:r>
              <a:rPr lang="en-US" b="1">
                <a:solidFill>
                  <a:srgbClr val="000000"/>
                </a:solidFill>
                <a:ea typeface="+mn-lt"/>
                <a:cs typeface="+mn-lt"/>
              </a:rPr>
              <a:t>-STOP AT THE STOP SIGN</a:t>
            </a:r>
          </a:p>
          <a:p>
            <a:pPr marL="0" indent="0">
              <a:spcBef>
                <a:spcPts val="0"/>
              </a:spcBef>
              <a:buNone/>
            </a:pPr>
            <a:r>
              <a:rPr lang="en-US" b="1">
                <a:solidFill>
                  <a:srgbClr val="000000"/>
                </a:solidFill>
                <a:ea typeface="+mn-lt"/>
                <a:cs typeface="+mn-lt"/>
              </a:rPr>
              <a:t>-PLACE YOUR CHILDS NAME AND GRADE ON THE DASHBOARD AND VISIBLE</a:t>
            </a:r>
          </a:p>
          <a:p>
            <a:pPr marL="0" indent="0">
              <a:spcBef>
                <a:spcPts val="0"/>
              </a:spcBef>
              <a:buNone/>
            </a:pPr>
            <a:r>
              <a:rPr lang="en-US" b="1">
                <a:solidFill>
                  <a:srgbClr val="000000"/>
                </a:solidFill>
                <a:cs typeface="Calibri"/>
              </a:rPr>
              <a:t>-CHILD IS BROUGHT TO YOUR CAR </a:t>
            </a:r>
          </a:p>
          <a:p>
            <a:pPr marL="0" indent="0">
              <a:spcBef>
                <a:spcPts val="0"/>
              </a:spcBef>
              <a:buNone/>
            </a:pPr>
            <a:r>
              <a:rPr lang="en-US" b="1">
                <a:solidFill>
                  <a:srgbClr val="000000"/>
                </a:solidFill>
                <a:cs typeface="Calibri"/>
              </a:rPr>
              <a:t>-STAFF LOADS YOUR CHILD SAFELY </a:t>
            </a:r>
          </a:p>
          <a:p>
            <a:pPr marL="0" indent="0">
              <a:spcBef>
                <a:spcPts val="0"/>
              </a:spcBef>
              <a:buNone/>
            </a:pPr>
            <a:endParaRPr lang="en-US" b="1">
              <a:solidFill>
                <a:srgbClr val="000000"/>
              </a:solidFill>
              <a:cs typeface="Calibri"/>
            </a:endParaRPr>
          </a:p>
          <a:p>
            <a:pPr marL="0" indent="0">
              <a:spcBef>
                <a:spcPts val="0"/>
              </a:spcBef>
              <a:buNone/>
            </a:pPr>
            <a:r>
              <a:rPr lang="en-US" b="1">
                <a:solidFill>
                  <a:srgbClr val="000000"/>
                </a:solidFill>
                <a:cs typeface="Calibri"/>
              </a:rPr>
              <a:t>DO NOT GET OUT OF YOUR CAR AND FOLLOW DISSMISSAL PROTOCOLS</a:t>
            </a:r>
          </a:p>
        </p:txBody>
      </p:sp>
    </p:spTree>
    <p:extLst>
      <p:ext uri="{BB962C8B-B14F-4D97-AF65-F5344CB8AC3E}">
        <p14:creationId xmlns:p14="http://schemas.microsoft.com/office/powerpoint/2010/main" val="1818047314"/>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516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F0246-0DEC-4462-BA25-E74A2A61312F}"/>
              </a:ext>
            </a:extLst>
          </p:cNvPr>
          <p:cNvSpPr>
            <a:spLocks noGrp="1"/>
          </p:cNvSpPr>
          <p:nvPr>
            <p:ph type="title"/>
          </p:nvPr>
        </p:nvSpPr>
        <p:spPr>
          <a:xfrm>
            <a:off x="48615" y="566338"/>
            <a:ext cx="3551196" cy="5577818"/>
          </a:xfrm>
        </p:spPr>
        <p:txBody>
          <a:bodyPr vert="horz" lIns="91440" tIns="45720" rIns="91440" bIns="45720" rtlCol="0" anchor="ctr">
            <a:normAutofit/>
          </a:bodyPr>
          <a:lstStyle/>
          <a:p>
            <a:r>
              <a:rPr lang="en-US" sz="5400" b="1" kern="1200">
                <a:solidFill>
                  <a:srgbClr val="FFFFFF"/>
                </a:solidFill>
                <a:latin typeface="+mj-lt"/>
                <a:ea typeface="+mj-ea"/>
                <a:cs typeface="+mj-cs"/>
              </a:rPr>
              <a:t>CAR CIRCLE</a:t>
            </a:r>
            <a:endParaRPr lang="en-US">
              <a:ea typeface="+mj-ea"/>
              <a:cs typeface="+mj-cs"/>
            </a:endParaRPr>
          </a:p>
        </p:txBody>
      </p:sp>
      <p:cxnSp>
        <p:nvCxnSpPr>
          <p:cNvPr id="19" name="Straight Connector 18">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icture 6" descr="A screenshot of a map&#10;&#10;Description automatically generated">
            <a:extLst>
              <a:ext uri="{FF2B5EF4-FFF2-40B4-BE49-F238E27FC236}">
                <a16:creationId xmlns:a16="http://schemas.microsoft.com/office/drawing/2014/main" id="{5848C50D-4055-4594-A0A8-8AFAB213C219}"/>
              </a:ext>
            </a:extLst>
          </p:cNvPr>
          <p:cNvPicPr>
            <a:picLocks noChangeAspect="1"/>
          </p:cNvPicPr>
          <p:nvPr/>
        </p:nvPicPr>
        <p:blipFill>
          <a:blip r:embed="rId3"/>
          <a:stretch>
            <a:fillRect/>
          </a:stretch>
        </p:blipFill>
        <p:spPr>
          <a:xfrm>
            <a:off x="3637937" y="106493"/>
            <a:ext cx="8736887" cy="6645988"/>
          </a:xfrm>
          <a:prstGeom prst="rect">
            <a:avLst/>
          </a:prstGeom>
        </p:spPr>
      </p:pic>
    </p:spTree>
    <p:extLst>
      <p:ext uri="{BB962C8B-B14F-4D97-AF65-F5344CB8AC3E}">
        <p14:creationId xmlns:p14="http://schemas.microsoft.com/office/powerpoint/2010/main" val="4053648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E3EF679-23F4-4D81-A3FE-D0F2F6852784}"/>
              </a:ext>
            </a:extLst>
          </p:cNvPr>
          <p:cNvSpPr>
            <a:spLocks noGrp="1"/>
          </p:cNvSpPr>
          <p:nvPr>
            <p:ph type="title"/>
          </p:nvPr>
        </p:nvSpPr>
        <p:spPr>
          <a:xfrm>
            <a:off x="640079" y="2053641"/>
            <a:ext cx="3669161" cy="2760098"/>
          </a:xfrm>
        </p:spPr>
        <p:txBody>
          <a:bodyPr>
            <a:normAutofit/>
          </a:bodyPr>
          <a:lstStyle/>
          <a:p>
            <a:r>
              <a:rPr lang="en-US">
                <a:solidFill>
                  <a:srgbClr val="FFFFFF"/>
                </a:solidFill>
                <a:cs typeface="Calibri Light"/>
              </a:rPr>
              <a:t>2020–2021 Staff</a:t>
            </a:r>
            <a:endParaRPr lang="en-US">
              <a:solidFill>
                <a:srgbClr val="FFFFFF"/>
              </a:solidFill>
            </a:endParaRPr>
          </a:p>
        </p:txBody>
      </p:sp>
      <p:sp>
        <p:nvSpPr>
          <p:cNvPr id="3" name="Content Placeholder 2">
            <a:extLst>
              <a:ext uri="{FF2B5EF4-FFF2-40B4-BE49-F238E27FC236}">
                <a16:creationId xmlns:a16="http://schemas.microsoft.com/office/drawing/2014/main" id="{7A7B9C40-9E07-4A64-99EB-835243D9DE7F}"/>
              </a:ext>
            </a:extLst>
          </p:cNvPr>
          <p:cNvSpPr>
            <a:spLocks noGrp="1"/>
          </p:cNvSpPr>
          <p:nvPr>
            <p:ph idx="1"/>
          </p:nvPr>
        </p:nvSpPr>
        <p:spPr>
          <a:xfrm>
            <a:off x="5672703" y="1088640"/>
            <a:ext cx="6518729" cy="5230634"/>
          </a:xfrm>
        </p:spPr>
        <p:txBody>
          <a:bodyPr vert="horz" lIns="91440" tIns="45720" rIns="91440" bIns="45720" rtlCol="0" anchor="ctr">
            <a:normAutofit/>
          </a:bodyPr>
          <a:lstStyle/>
          <a:p>
            <a:pPr marL="0" indent="0">
              <a:buNone/>
            </a:pPr>
            <a:r>
              <a:rPr lang="en-US" sz="2400">
                <a:solidFill>
                  <a:srgbClr val="000000"/>
                </a:solidFill>
                <a:cs typeface="Calibri" panose="020F0502020204030204"/>
              </a:rPr>
              <a:t>Treasurer &amp; Data Processor Lead:   Janice Brewton</a:t>
            </a:r>
          </a:p>
          <a:p>
            <a:pPr marL="0" indent="0">
              <a:buNone/>
            </a:pPr>
            <a:r>
              <a:rPr lang="en-US" sz="2400">
                <a:solidFill>
                  <a:srgbClr val="000000"/>
                </a:solidFill>
                <a:cs typeface="Calibri" panose="020F0502020204030204"/>
              </a:rPr>
              <a:t>Registrar &amp; Operational Manager:  William Castro</a:t>
            </a:r>
          </a:p>
          <a:p>
            <a:pPr marL="0" indent="0">
              <a:buNone/>
            </a:pPr>
            <a:r>
              <a:rPr lang="en-US" sz="2400">
                <a:solidFill>
                  <a:srgbClr val="000000"/>
                </a:solidFill>
                <a:cs typeface="Calibri" panose="020F0502020204030204"/>
              </a:rPr>
              <a:t>Aftercare Director:  Angela McCarthy</a:t>
            </a:r>
          </a:p>
          <a:p>
            <a:pPr marL="0" indent="0">
              <a:buNone/>
            </a:pPr>
            <a:r>
              <a:rPr lang="en-US" sz="2400">
                <a:solidFill>
                  <a:srgbClr val="000000"/>
                </a:solidFill>
                <a:cs typeface="Calibri" panose="020F0502020204030204"/>
              </a:rPr>
              <a:t>IT Lead:  Donald Dennis</a:t>
            </a:r>
          </a:p>
          <a:p>
            <a:pPr marL="0" indent="0">
              <a:buNone/>
            </a:pPr>
            <a:endParaRPr lang="en-US" sz="2000">
              <a:solidFill>
                <a:srgbClr val="000000"/>
              </a:solidFill>
              <a:cs typeface="Calibri" panose="020F0502020204030204"/>
            </a:endParaRPr>
          </a:p>
          <a:p>
            <a:pPr marL="0" indent="0">
              <a:buNone/>
            </a:pPr>
            <a:r>
              <a:rPr lang="en-US" sz="2000" i="1">
                <a:solidFill>
                  <a:srgbClr val="000000"/>
                </a:solidFill>
                <a:cs typeface="Calibri" panose="020F0502020204030204"/>
              </a:rPr>
              <a:t>Security:               </a:t>
            </a:r>
            <a:r>
              <a:rPr lang="en-US" sz="2000" i="1">
                <a:solidFill>
                  <a:srgbClr val="000000"/>
                </a:solidFill>
                <a:ea typeface="+mn-lt"/>
                <a:cs typeface="+mn-lt"/>
              </a:rPr>
              <a:t>             Terri Hall &amp; </a:t>
            </a:r>
            <a:r>
              <a:rPr lang="en-US" sz="2000" i="1">
                <a:solidFill>
                  <a:srgbClr val="000000"/>
                </a:solidFill>
                <a:cs typeface="Calibri" panose="020F0502020204030204"/>
              </a:rPr>
              <a:t>Donald Dennis                 </a:t>
            </a:r>
          </a:p>
          <a:p>
            <a:pPr marL="0" indent="0">
              <a:buNone/>
            </a:pPr>
            <a:r>
              <a:rPr lang="en-US" sz="2000" i="1">
                <a:solidFill>
                  <a:srgbClr val="000000"/>
                </a:solidFill>
                <a:cs typeface="Calibri" panose="020F0502020204030204"/>
              </a:rPr>
              <a:t>Receptionist/Clerk:          Renee Valdez</a:t>
            </a:r>
          </a:p>
          <a:p>
            <a:pPr marL="0" indent="0">
              <a:buNone/>
            </a:pPr>
            <a:r>
              <a:rPr lang="en-US" sz="2000" i="1">
                <a:solidFill>
                  <a:srgbClr val="000000"/>
                </a:solidFill>
                <a:cs typeface="Calibri" panose="020F0502020204030204"/>
              </a:rPr>
              <a:t>Receptionist/Clark PLC:   Olivia Bolden</a:t>
            </a:r>
          </a:p>
          <a:p>
            <a:pPr marL="0" indent="0">
              <a:buNone/>
            </a:pPr>
            <a:r>
              <a:rPr lang="en-US" sz="2000" i="1">
                <a:solidFill>
                  <a:srgbClr val="000000"/>
                </a:solidFill>
                <a:cs typeface="Calibri" panose="020F0502020204030204"/>
              </a:rPr>
              <a:t>Cafeteria Manager:         Genesis Carrion-Vazquez</a:t>
            </a:r>
          </a:p>
          <a:p>
            <a:pPr marL="0" indent="0">
              <a:buNone/>
            </a:pPr>
            <a:r>
              <a:rPr lang="en-US" sz="2000" i="1">
                <a:solidFill>
                  <a:srgbClr val="000000"/>
                </a:solidFill>
                <a:cs typeface="Calibri" panose="020F0502020204030204"/>
              </a:rPr>
              <a:t>Cafeteria Aids:                 Dalia Gonzalez &amp; Olivia Bolden</a:t>
            </a:r>
          </a:p>
          <a:p>
            <a:pPr marL="0" indent="0">
              <a:buNone/>
            </a:pPr>
            <a:r>
              <a:rPr lang="en-US" sz="2000" i="1">
                <a:solidFill>
                  <a:srgbClr val="000000"/>
                </a:solidFill>
                <a:cs typeface="Calibri" panose="020F0502020204030204"/>
              </a:rPr>
              <a:t>Custodial:                          Mary Espinosa &amp; Liz Maurer</a:t>
            </a:r>
          </a:p>
          <a:p>
            <a:pPr marL="0" indent="0">
              <a:buNone/>
            </a:pPr>
            <a:endParaRPr lang="en-US" sz="1900">
              <a:solidFill>
                <a:srgbClr val="000000"/>
              </a:solidFill>
              <a:cs typeface="Calibri" panose="020F0502020204030204"/>
            </a:endParaRPr>
          </a:p>
        </p:txBody>
      </p:sp>
    </p:spTree>
    <p:extLst>
      <p:ext uri="{BB962C8B-B14F-4D97-AF65-F5344CB8AC3E}">
        <p14:creationId xmlns:p14="http://schemas.microsoft.com/office/powerpoint/2010/main" val="3049900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screenshot of a cell phone&#10;&#10;Description generated with very high confidence">
            <a:extLst>
              <a:ext uri="{FF2B5EF4-FFF2-40B4-BE49-F238E27FC236}">
                <a16:creationId xmlns:a16="http://schemas.microsoft.com/office/drawing/2014/main" id="{E233991B-06E1-427B-9FDC-D8A4EC32E6F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66815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AA5B663-5B9A-42FA-815A-43B32BC77FE5}"/>
              </a:ext>
            </a:extLst>
          </p:cNvPr>
          <p:cNvSpPr>
            <a:spLocks noGrp="1"/>
          </p:cNvSpPr>
          <p:nvPr>
            <p:ph type="title"/>
          </p:nvPr>
        </p:nvSpPr>
        <p:spPr>
          <a:xfrm>
            <a:off x="7232070" y="2706936"/>
            <a:ext cx="4100290" cy="2998737"/>
          </a:xfrm>
        </p:spPr>
        <p:txBody>
          <a:bodyPr vert="horz" lIns="91440" tIns="45720" rIns="91440" bIns="45720" rtlCol="0" anchor="b">
            <a:normAutofit/>
          </a:bodyPr>
          <a:lstStyle/>
          <a:p>
            <a:pPr algn="ctr"/>
            <a:r>
              <a:rPr lang="en-US" sz="4800" b="1">
                <a:solidFill>
                  <a:srgbClr val="FFFFFF"/>
                </a:solidFill>
              </a:rPr>
              <a:t>Questions?</a:t>
            </a:r>
            <a:br>
              <a:rPr lang="en-US" sz="4800" b="1">
                <a:solidFill>
                  <a:srgbClr val="FFFFFF"/>
                </a:solidFill>
                <a:cs typeface="Calibri Light"/>
              </a:rPr>
            </a:br>
            <a:br>
              <a:rPr lang="en-US" sz="4800" b="1"/>
            </a:br>
            <a:r>
              <a:rPr lang="en-US" sz="3200" i="1">
                <a:solidFill>
                  <a:srgbClr val="FFFFFF"/>
                </a:solidFill>
              </a:rPr>
              <a:t>Please type in the chat.</a:t>
            </a:r>
            <a:r>
              <a:rPr lang="en-US" sz="3600">
                <a:solidFill>
                  <a:srgbClr val="FFFFFF"/>
                </a:solidFill>
              </a:rPr>
              <a:t> </a:t>
            </a:r>
            <a:endParaRPr lang="en-US" sz="3600"/>
          </a:p>
        </p:txBody>
      </p:sp>
      <p:sp>
        <p:nvSpPr>
          <p:cNvPr id="34"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Picture 5" descr="A close up of a logo&#10;&#10;Description automatically generated">
            <a:extLst>
              <a:ext uri="{FF2B5EF4-FFF2-40B4-BE49-F238E27FC236}">
                <a16:creationId xmlns:a16="http://schemas.microsoft.com/office/drawing/2014/main" id="{B6C21756-DDE9-4B9A-8651-68FD56B3B265}"/>
              </a:ext>
            </a:extLst>
          </p:cNvPr>
          <p:cNvPicPr>
            <a:picLocks noGrp="1" noChangeAspect="1"/>
          </p:cNvPicPr>
          <p:nvPr>
            <p:ph idx="1"/>
          </p:nvPr>
        </p:nvPicPr>
        <p:blipFill rotWithShape="1">
          <a:blip r:embed="rId3"/>
          <a:srcRect t="183" r="3" b="186"/>
          <a:stretch/>
        </p:blipFill>
        <p:spPr>
          <a:xfrm>
            <a:off x="668924" y="235144"/>
            <a:ext cx="5635819" cy="6090470"/>
          </a:xfrm>
          <a:prstGeom prst="rect">
            <a:avLst/>
          </a:prstGeom>
        </p:spPr>
      </p:pic>
      <p:sp>
        <p:nvSpPr>
          <p:cNvPr id="7" name="TextBox 6">
            <a:extLst>
              <a:ext uri="{FF2B5EF4-FFF2-40B4-BE49-F238E27FC236}">
                <a16:creationId xmlns:a16="http://schemas.microsoft.com/office/drawing/2014/main" id="{BE0FCA84-6BFD-4C7A-A055-FAC64316F480}"/>
              </a:ext>
            </a:extLst>
          </p:cNvPr>
          <p:cNvSpPr txBox="1"/>
          <p:nvPr/>
        </p:nvSpPr>
        <p:spPr>
          <a:xfrm>
            <a:off x="2176208" y="6018981"/>
            <a:ext cx="8077198" cy="707886"/>
          </a:xfrm>
          <a:prstGeom prst="rect">
            <a:avLst/>
          </a:prstGeom>
          <a:solidFill>
            <a:schemeClr val="accent4">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t>AFTERCARE PRESENTATION UP NEXT</a:t>
            </a:r>
          </a:p>
        </p:txBody>
      </p:sp>
    </p:spTree>
    <p:extLst>
      <p:ext uri="{BB962C8B-B14F-4D97-AF65-F5344CB8AC3E}">
        <p14:creationId xmlns:p14="http://schemas.microsoft.com/office/powerpoint/2010/main" val="3909911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6">
            <a:extLst>
              <a:ext uri="{FF2B5EF4-FFF2-40B4-BE49-F238E27FC236}">
                <a16:creationId xmlns:a16="http://schemas.microsoft.com/office/drawing/2014/main" id="{07027C52-EAEF-417D-B99C-DBFD6D134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9400" y="0"/>
            <a:ext cx="119126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28">
            <a:extLst>
              <a:ext uri="{FF2B5EF4-FFF2-40B4-BE49-F238E27FC236}">
                <a16:creationId xmlns:a16="http://schemas.microsoft.com/office/drawing/2014/main" id="{F0977BDD-F21B-4E52-8FAE-69AA18080B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49933" t="3964" b="3964"/>
          <a:stretch/>
        </p:blipFill>
        <p:spPr>
          <a:xfrm flipH="1">
            <a:off x="5562194" y="1"/>
            <a:ext cx="6629806"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33" name="Rectangle 30">
            <a:extLst>
              <a:ext uri="{FF2B5EF4-FFF2-40B4-BE49-F238E27FC236}">
                <a16:creationId xmlns:a16="http://schemas.microsoft.com/office/drawing/2014/main" id="{9FF39A25-DBCE-442D-A2E3-C0FE3312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0073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807289-FA11-44DC-BA53-ABE8A7E797FC}"/>
              </a:ext>
            </a:extLst>
          </p:cNvPr>
          <p:cNvSpPr>
            <a:spLocks noGrp="1"/>
          </p:cNvSpPr>
          <p:nvPr>
            <p:ph type="title"/>
          </p:nvPr>
        </p:nvSpPr>
        <p:spPr>
          <a:xfrm>
            <a:off x="640079" y="1055098"/>
            <a:ext cx="5760719" cy="4747805"/>
          </a:xfrm>
        </p:spPr>
        <p:txBody>
          <a:bodyPr vert="horz" lIns="91440" tIns="45720" rIns="91440" bIns="45720" rtlCol="0" anchor="ctr">
            <a:normAutofit/>
          </a:bodyPr>
          <a:lstStyle/>
          <a:p>
            <a:pPr>
              <a:spcAft>
                <a:spcPts val="600"/>
              </a:spcAft>
            </a:pPr>
            <a:r>
              <a:rPr lang="en-US" sz="6600" b="1">
                <a:solidFill>
                  <a:srgbClr val="000000"/>
                </a:solidFill>
              </a:rPr>
              <a:t>MEET YOUR BPA TEACHERS!</a:t>
            </a:r>
            <a:br>
              <a:rPr lang="en-US" sz="6600" b="1"/>
            </a:br>
            <a:br>
              <a:rPr lang="en-US" sz="6600" b="1"/>
            </a:br>
            <a:endParaRPr lang="en-US" sz="3600" b="1">
              <a:cs typeface="Calibri Light"/>
            </a:endParaRPr>
          </a:p>
        </p:txBody>
      </p:sp>
    </p:spTree>
    <p:extLst>
      <p:ext uri="{BB962C8B-B14F-4D97-AF65-F5344CB8AC3E}">
        <p14:creationId xmlns:p14="http://schemas.microsoft.com/office/powerpoint/2010/main" val="1338331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6A2D2-24C5-4E28-A012-953469225D52}"/>
              </a:ext>
            </a:extLst>
          </p:cNvPr>
          <p:cNvSpPr>
            <a:spLocks noGrp="1"/>
          </p:cNvSpPr>
          <p:nvPr>
            <p:ph type="title"/>
          </p:nvPr>
        </p:nvSpPr>
        <p:spPr/>
        <p:txBody>
          <a:bodyPr/>
          <a:lstStyle/>
          <a:p>
            <a:endParaRPr lang="en-US">
              <a:cs typeface="Calibri Light"/>
            </a:endParaRPr>
          </a:p>
        </p:txBody>
      </p:sp>
      <p:pic>
        <p:nvPicPr>
          <p:cNvPr id="4" name="Picture 4" descr="A group of people sitting in front of a computer screen&#10;&#10;Description automatically generated">
            <a:extLst>
              <a:ext uri="{FF2B5EF4-FFF2-40B4-BE49-F238E27FC236}">
                <a16:creationId xmlns:a16="http://schemas.microsoft.com/office/drawing/2014/main" id="{8C1A7BF7-8D8D-4404-A270-63217CC5E433}"/>
              </a:ext>
            </a:extLst>
          </p:cNvPr>
          <p:cNvPicPr>
            <a:picLocks noGrp="1" noChangeAspect="1"/>
          </p:cNvPicPr>
          <p:nvPr>
            <p:ph idx="1"/>
          </p:nvPr>
        </p:nvPicPr>
        <p:blipFill>
          <a:blip r:embed="rId3"/>
          <a:stretch>
            <a:fillRect/>
          </a:stretch>
        </p:blipFill>
        <p:spPr>
          <a:xfrm>
            <a:off x="359434" y="276661"/>
            <a:ext cx="11645660" cy="6557870"/>
          </a:xfrm>
        </p:spPr>
      </p:pic>
    </p:spTree>
    <p:extLst>
      <p:ext uri="{BB962C8B-B14F-4D97-AF65-F5344CB8AC3E}">
        <p14:creationId xmlns:p14="http://schemas.microsoft.com/office/powerpoint/2010/main" val="3258923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screenshot of a cell phone&#10;&#10;Description automatically generated">
            <a:extLst>
              <a:ext uri="{FF2B5EF4-FFF2-40B4-BE49-F238E27FC236}">
                <a16:creationId xmlns:a16="http://schemas.microsoft.com/office/drawing/2014/main" id="{91C8F640-FC3A-44EB-B33E-E1ACD0DEBA86}"/>
              </a:ext>
            </a:extLst>
          </p:cNvPr>
          <p:cNvPicPr>
            <a:picLocks noGrp="1" noChangeAspect="1"/>
          </p:cNvPicPr>
          <p:nvPr>
            <p:ph idx="1"/>
          </p:nvPr>
        </p:nvPicPr>
        <p:blipFill rotWithShape="1">
          <a:blip r:embed="rId3"/>
          <a:srcRect r="1" b="1866"/>
          <a:stretch/>
        </p:blipFill>
        <p:spPr>
          <a:xfrm>
            <a:off x="196850" y="173518"/>
            <a:ext cx="11798300" cy="6512763"/>
          </a:xfrm>
          <a:prstGeom prst="rect">
            <a:avLst/>
          </a:prstGeom>
        </p:spPr>
      </p:pic>
    </p:spTree>
    <p:extLst>
      <p:ext uri="{BB962C8B-B14F-4D97-AF65-F5344CB8AC3E}">
        <p14:creationId xmlns:p14="http://schemas.microsoft.com/office/powerpoint/2010/main" val="838226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 shot of a computer&#10;&#10;Description automatically generated">
            <a:extLst>
              <a:ext uri="{FF2B5EF4-FFF2-40B4-BE49-F238E27FC236}">
                <a16:creationId xmlns:a16="http://schemas.microsoft.com/office/drawing/2014/main" id="{46CB1F96-B878-415E-BD00-67F58C6201F5}"/>
              </a:ext>
            </a:extLst>
          </p:cNvPr>
          <p:cNvPicPr>
            <a:picLocks noChangeAspect="1"/>
          </p:cNvPicPr>
          <p:nvPr/>
        </p:nvPicPr>
        <p:blipFill>
          <a:blip r:embed="rId3"/>
          <a:stretch>
            <a:fillRect/>
          </a:stretch>
        </p:blipFill>
        <p:spPr>
          <a:xfrm>
            <a:off x="281797" y="-289883"/>
            <a:ext cx="11915953" cy="6503238"/>
          </a:xfrm>
          <a:prstGeom prst="rect">
            <a:avLst/>
          </a:prstGeom>
        </p:spPr>
      </p:pic>
    </p:spTree>
    <p:extLst>
      <p:ext uri="{BB962C8B-B14F-4D97-AF65-F5344CB8AC3E}">
        <p14:creationId xmlns:p14="http://schemas.microsoft.com/office/powerpoint/2010/main" val="3853939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screen shot of a computer&#10;&#10;Description automatically generated">
            <a:extLst>
              <a:ext uri="{FF2B5EF4-FFF2-40B4-BE49-F238E27FC236}">
                <a16:creationId xmlns:a16="http://schemas.microsoft.com/office/drawing/2014/main" id="{CEEA9B9F-7A71-4D16-999D-569F8E6AA40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592730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screen shot of a computer&#10;&#10;Description automatically generated">
            <a:extLst>
              <a:ext uri="{FF2B5EF4-FFF2-40B4-BE49-F238E27FC236}">
                <a16:creationId xmlns:a16="http://schemas.microsoft.com/office/drawing/2014/main" id="{BF474684-6B87-49A4-80F7-11699D706E2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81444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descr="A screen shot of a computer&#10;&#10;Description automatically generated">
            <a:extLst>
              <a:ext uri="{FF2B5EF4-FFF2-40B4-BE49-F238E27FC236}">
                <a16:creationId xmlns:a16="http://schemas.microsoft.com/office/drawing/2014/main" id="{A33CD05B-AD58-4DE0-A57C-AB23D9F70C23}"/>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942129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screen shot of a computer&#10;&#10;Description automatically generated">
            <a:extLst>
              <a:ext uri="{FF2B5EF4-FFF2-40B4-BE49-F238E27FC236}">
                <a16:creationId xmlns:a16="http://schemas.microsoft.com/office/drawing/2014/main" id="{08CC5CA6-CDE8-401F-97A4-0620540EB06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6163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a:xfrm>
            <a:off x="1981201" y="2455864"/>
            <a:ext cx="8213725" cy="446087"/>
          </a:xfrm>
        </p:spPr>
        <p:txBody>
          <a:bodyPr/>
          <a:lstStyle/>
          <a:p>
            <a:br>
              <a:rPr lang="en-US" altLang="en-US"/>
            </a:br>
            <a:r>
              <a:rPr lang="en-US" altLang="en-US" sz="3600" b="1" u="sng">
                <a:solidFill>
                  <a:srgbClr val="0066CC"/>
                </a:solidFill>
                <a:latin typeface="Calibri Light" panose="020F0302020204030204" pitchFamily="34" charset="0"/>
              </a:rPr>
              <a:t>Keys to Our Success</a:t>
            </a:r>
          </a:p>
        </p:txBody>
      </p:sp>
      <p:sp>
        <p:nvSpPr>
          <p:cNvPr id="8195" name="Content Placeholder 2"/>
          <p:cNvSpPr>
            <a:spLocks noGrp="1" noChangeArrowheads="1"/>
          </p:cNvSpPr>
          <p:nvPr>
            <p:ph idx="1"/>
          </p:nvPr>
        </p:nvSpPr>
        <p:spPr>
          <a:xfrm>
            <a:off x="1752600" y="3352800"/>
            <a:ext cx="8229600" cy="3200400"/>
          </a:xfrm>
        </p:spPr>
        <p:txBody>
          <a:bodyPr vert="horz" lIns="91440" tIns="45720" rIns="91440" bIns="45720" rtlCol="0" anchor="t">
            <a:normAutofit fontScale="92500" lnSpcReduction="10000"/>
          </a:bodyPr>
          <a:lstStyle/>
          <a:p>
            <a:endParaRPr lang="en-US" altLang="en-US" b="1">
              <a:solidFill>
                <a:srgbClr val="0066CC"/>
              </a:solidFill>
              <a:latin typeface="Calibri Light"/>
              <a:cs typeface="Calibri Light"/>
            </a:endParaRPr>
          </a:p>
          <a:p>
            <a:r>
              <a:rPr lang="en-US" altLang="en-US" sz="2800" b="1">
                <a:solidFill>
                  <a:srgbClr val="0066CC"/>
                </a:solidFill>
                <a:latin typeface="Calibri Light"/>
                <a:cs typeface="Calibri Light"/>
              </a:rPr>
              <a:t>Highly Qualified Teachers and Administrators</a:t>
            </a:r>
            <a:endParaRPr lang="en-US">
              <a:latin typeface="Calibri Light"/>
              <a:cs typeface="Calibri Light"/>
            </a:endParaRPr>
          </a:p>
          <a:p>
            <a:r>
              <a:rPr lang="en-US" altLang="en-US" sz="2800" b="1">
                <a:solidFill>
                  <a:srgbClr val="0066CC"/>
                </a:solidFill>
                <a:latin typeface="Calibri Light"/>
                <a:cs typeface="Calibri Light"/>
              </a:rPr>
              <a:t>Rigorous Academic Curriculum</a:t>
            </a:r>
          </a:p>
          <a:p>
            <a:r>
              <a:rPr lang="en-US" altLang="en-US" sz="2800" b="1">
                <a:solidFill>
                  <a:srgbClr val="0066CC"/>
                </a:solidFill>
                <a:latin typeface="Calibri Light"/>
                <a:cs typeface="Calibri Light"/>
              </a:rPr>
              <a:t>Extended Secondary Spanish Language Model</a:t>
            </a:r>
            <a:r>
              <a:rPr lang="en-US" altLang="en-US" b="1">
                <a:solidFill>
                  <a:srgbClr val="0066CC"/>
                </a:solidFill>
                <a:latin typeface="Calibri Light"/>
                <a:cs typeface="Calibri Light"/>
              </a:rPr>
              <a:t> </a:t>
            </a:r>
            <a:endParaRPr lang="en-US" altLang="en-US" sz="2800" b="1">
              <a:solidFill>
                <a:srgbClr val="0066CC"/>
              </a:solidFill>
              <a:latin typeface="Calibri Light" panose="020F0302020204030204" pitchFamily="34" charset="0"/>
              <a:cs typeface="Calibri Light"/>
            </a:endParaRPr>
          </a:p>
          <a:p>
            <a:r>
              <a:rPr lang="en-US" altLang="en-US" sz="2800" b="1">
                <a:solidFill>
                  <a:srgbClr val="0066CC"/>
                </a:solidFill>
                <a:latin typeface="Calibri Light"/>
                <a:cs typeface="Calibri Light"/>
              </a:rPr>
              <a:t>Safe &amp; Nurturing Learning Environment</a:t>
            </a:r>
          </a:p>
          <a:p>
            <a:r>
              <a:rPr lang="en-US" altLang="en-US" sz="2800" b="1">
                <a:solidFill>
                  <a:srgbClr val="0066CC"/>
                </a:solidFill>
                <a:latin typeface="Calibri Light"/>
                <a:cs typeface="Calibri Light"/>
              </a:rPr>
              <a:t>Parental Involvement and Participation</a:t>
            </a:r>
          </a:p>
          <a:p>
            <a:r>
              <a:rPr lang="en-US" altLang="en-US" sz="2800" b="1">
                <a:solidFill>
                  <a:srgbClr val="0066CC"/>
                </a:solidFill>
                <a:latin typeface="Calibri Light"/>
                <a:cs typeface="Calibri Light"/>
              </a:rPr>
              <a:t>Maintaining School’s Financial Viability</a:t>
            </a:r>
          </a:p>
          <a:p>
            <a:endParaRPr lang="en-US" altLang="en-US" sz="2000"/>
          </a:p>
          <a:p>
            <a:endParaRPr lang="en-US" altLang="en-US" sz="2000"/>
          </a:p>
        </p:txBody>
      </p:sp>
      <p:pic>
        <p:nvPicPr>
          <p:cNvPr id="8196" name="Picture 2" descr="Image result for keys to success pictures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1401" y="5208588"/>
            <a:ext cx="1598613"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AC6858D3-99B7-49E7-90DC-56D258C5FA7B}"/>
              </a:ext>
            </a:extLst>
          </p:cNvPr>
          <p:cNvCxnSpPr/>
          <p:nvPr/>
        </p:nvCxnSpPr>
        <p:spPr>
          <a:xfrm>
            <a:off x="1524000" y="2339975"/>
            <a:ext cx="9144000" cy="1588"/>
          </a:xfrm>
          <a:prstGeom prst="line">
            <a:avLst/>
          </a:prstGeom>
          <a:ln w="38100">
            <a:solidFill>
              <a:srgbClr val="0066CC"/>
            </a:solidFill>
          </a:ln>
        </p:spPr>
        <p:style>
          <a:lnRef idx="1">
            <a:schemeClr val="accent1"/>
          </a:lnRef>
          <a:fillRef idx="0">
            <a:schemeClr val="accent1"/>
          </a:fillRef>
          <a:effectRef idx="0">
            <a:schemeClr val="accent1"/>
          </a:effectRef>
          <a:fontRef idx="minor">
            <a:schemeClr val="tx1"/>
          </a:fontRef>
        </p:style>
      </p:cxnSp>
      <p:pic>
        <p:nvPicPr>
          <p:cNvPr id="819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31788"/>
            <a:ext cx="48133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0"/>
          <p:cNvPicPr>
            <a:picLocks noChangeAspect="1"/>
          </p:cNvPicPr>
          <p:nvPr/>
        </p:nvPicPr>
        <p:blipFill>
          <a:blip r:embed="rId5">
            <a:extLst>
              <a:ext uri="{28A0092B-C50C-407E-A947-70E740481C1C}">
                <a14:useLocalDpi xmlns:a14="http://schemas.microsoft.com/office/drawing/2010/main" val="0"/>
              </a:ext>
            </a:extLst>
          </a:blip>
          <a:srcRect l="78592" b="75142"/>
          <a:stretch>
            <a:fillRect/>
          </a:stretch>
        </p:blipFill>
        <p:spPr bwMode="auto">
          <a:xfrm>
            <a:off x="4782420" y="1339671"/>
            <a:ext cx="26384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143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8">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C1E506-A1BA-4D00-BD64-0D956C74B9FB}"/>
              </a:ext>
            </a:extLst>
          </p:cNvPr>
          <p:cNvSpPr>
            <a:spLocks noGrp="1"/>
          </p:cNvSpPr>
          <p:nvPr>
            <p:ph type="title"/>
          </p:nvPr>
        </p:nvSpPr>
        <p:spPr>
          <a:xfrm>
            <a:off x="1036684" y="1152144"/>
            <a:ext cx="3888999" cy="3072393"/>
          </a:xfrm>
        </p:spPr>
        <p:txBody>
          <a:bodyPr vert="horz" lIns="91440" tIns="45720" rIns="91440" bIns="45720" rtlCol="0" anchor="b">
            <a:normAutofit/>
          </a:bodyPr>
          <a:lstStyle/>
          <a:p>
            <a:r>
              <a:rPr lang="en-US" sz="3900" b="1" kern="1200">
                <a:latin typeface="+mj-lt"/>
                <a:ea typeface="+mj-ea"/>
                <a:cs typeface="+mj-cs"/>
              </a:rPr>
              <a:t>SAFETY IS OUR  #1 PRIORITY </a:t>
            </a:r>
            <a:r>
              <a:rPr lang="en-US" sz="3900" b="1"/>
              <a:t> AT BRIDGEPREP ACADEMY </a:t>
            </a:r>
            <a:endParaRPr lang="en-US" sz="3900" b="1" kern="1200">
              <a:solidFill>
                <a:schemeClr val="tx1"/>
              </a:solidFill>
              <a:latin typeface="+mj-lt"/>
              <a:ea typeface="+mj-ea"/>
              <a:cs typeface="+mj-cs"/>
            </a:endParaRPr>
          </a:p>
        </p:txBody>
      </p:sp>
      <p:pic>
        <p:nvPicPr>
          <p:cNvPr id="3" name="Picture 3" descr="A person in a blue shirt&#10;&#10;Description automatically generated">
            <a:extLst>
              <a:ext uri="{FF2B5EF4-FFF2-40B4-BE49-F238E27FC236}">
                <a16:creationId xmlns:a16="http://schemas.microsoft.com/office/drawing/2014/main" id="{9133D58A-F2F2-446D-9567-7BED9F5EB412}"/>
              </a:ext>
            </a:extLst>
          </p:cNvPr>
          <p:cNvPicPr>
            <a:picLocks noChangeAspect="1"/>
          </p:cNvPicPr>
          <p:nvPr/>
        </p:nvPicPr>
        <p:blipFill rotWithShape="1">
          <a:blip r:embed="rId3"/>
          <a:srcRect t="1179" r="1" b="194"/>
          <a:stretch/>
        </p:blipFill>
        <p:spPr>
          <a:xfrm>
            <a:off x="5419898" y="-1"/>
            <a:ext cx="3374136" cy="3225671"/>
          </a:xfrm>
          <a:prstGeom prst="rect">
            <a:avLst/>
          </a:prstGeom>
        </p:spPr>
      </p:pic>
      <p:sp>
        <p:nvSpPr>
          <p:cNvPr id="31" name="Rectangle 3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25670"/>
            <a:ext cx="606972" cy="3632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4BB45E3C-9124-4746-B8A6-5874B8B19F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36" name="Rectangle 64">
              <a:extLst>
                <a:ext uri="{FF2B5EF4-FFF2-40B4-BE49-F238E27FC236}">
                  <a16:creationId xmlns:a16="http://schemas.microsoft.com/office/drawing/2014/main" id="{1116C9EE-A953-4A52-B969-0AA2422CD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B2F7F928-99E1-48F5-B5D3-5B8354B8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697C9073-C3C8-444F-B961-E330E9FB7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4BD03F0D-F8A6-4A5E-9EEF-553BAD0D35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B0D59551-B3E8-4219-A2CB-5C378EBC2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95E08868-A5A9-4138-9ECE-D9C531A7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E99FFC8D-5C3F-4B4A-BB41-43B0AA5AC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427F5C37-6599-4F6C-8890-29CA11A3B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8BEA7B94-62C8-476F-99EF-240BD0061E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02017760-64D3-46D0-ADF1-AFA5C2FC0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FDC5DD74-2AB5-4842-8942-E7FABD8C2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916CAC45-DB00-425C-8F70-A1D37DBBC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047F6E66-3F39-4E06-A4AD-10697CE80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574C3ACC-6AA7-468F-A59F-DC3C0CC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A9A92968-DAAD-44FA-A705-0371FB286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54D1257C-E33C-4354-A032-097799C98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61D58B95-8181-4D26-A94C-996E0EC734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CB6D8ECE-322D-45C4-A11F-7C4AB564D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3BF30572-AA2C-4482-B5EB-45289F6B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A0A6E68D-A0BD-4246-B035-1A866E0A4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6" descr="A stack of flyers on a table&#10;&#10;Description automatically generated">
            <a:extLst>
              <a:ext uri="{FF2B5EF4-FFF2-40B4-BE49-F238E27FC236}">
                <a16:creationId xmlns:a16="http://schemas.microsoft.com/office/drawing/2014/main" id="{858A4D5B-A497-4307-BD27-D8F52956A978}"/>
              </a:ext>
            </a:extLst>
          </p:cNvPr>
          <p:cNvPicPr>
            <a:picLocks noGrp="1" noChangeAspect="1"/>
          </p:cNvPicPr>
          <p:nvPr>
            <p:ph sz="half" idx="2"/>
          </p:nvPr>
        </p:nvPicPr>
        <p:blipFill rotWithShape="1">
          <a:blip r:embed="rId4"/>
          <a:srcRect t="22837" r="-1" b="5463"/>
          <a:stretch/>
        </p:blipFill>
        <p:spPr>
          <a:xfrm>
            <a:off x="8817864" y="-1"/>
            <a:ext cx="3374136" cy="3225671"/>
          </a:xfrm>
          <a:prstGeom prst="rect">
            <a:avLst/>
          </a:prstGeom>
        </p:spPr>
      </p:pic>
      <p:pic>
        <p:nvPicPr>
          <p:cNvPr id="5" name="Picture 5" descr="A sign on the side of a brick wall&#10;&#10;Description automatically generated">
            <a:extLst>
              <a:ext uri="{FF2B5EF4-FFF2-40B4-BE49-F238E27FC236}">
                <a16:creationId xmlns:a16="http://schemas.microsoft.com/office/drawing/2014/main" id="{3328281A-9256-49E8-98F0-FAEF56F82C22}"/>
              </a:ext>
            </a:extLst>
          </p:cNvPr>
          <p:cNvPicPr>
            <a:picLocks noGrp="1" noChangeAspect="1"/>
          </p:cNvPicPr>
          <p:nvPr>
            <p:ph sz="half" idx="1"/>
          </p:nvPr>
        </p:nvPicPr>
        <p:blipFill rotWithShape="1">
          <a:blip r:embed="rId5"/>
          <a:srcRect t="28296" r="1" b="31727"/>
          <a:stretch/>
        </p:blipFill>
        <p:spPr>
          <a:xfrm>
            <a:off x="5419899" y="3248272"/>
            <a:ext cx="6772102" cy="3609728"/>
          </a:xfrm>
          <a:prstGeom prst="rect">
            <a:avLst/>
          </a:prstGeom>
        </p:spPr>
      </p:pic>
    </p:spTree>
    <p:extLst>
      <p:ext uri="{BB962C8B-B14F-4D97-AF65-F5344CB8AC3E}">
        <p14:creationId xmlns:p14="http://schemas.microsoft.com/office/powerpoint/2010/main" val="3588759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indoor, ceiling, kitchen, table&#10;&#10;Description automatically generated">
            <a:extLst>
              <a:ext uri="{FF2B5EF4-FFF2-40B4-BE49-F238E27FC236}">
                <a16:creationId xmlns:a16="http://schemas.microsoft.com/office/drawing/2014/main" id="{DC3EB36F-B8FB-47AE-8E84-0C051526394F}"/>
              </a:ext>
            </a:extLst>
          </p:cNvPr>
          <p:cNvPicPr>
            <a:picLocks noChangeAspect="1"/>
          </p:cNvPicPr>
          <p:nvPr/>
        </p:nvPicPr>
        <p:blipFill rotWithShape="1">
          <a:blip r:embed="rId3"/>
          <a:srcRect l="6135"/>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5" descr="A room with a wooden floor&#10;&#10;Description automatically generated">
            <a:extLst>
              <a:ext uri="{FF2B5EF4-FFF2-40B4-BE49-F238E27FC236}">
                <a16:creationId xmlns:a16="http://schemas.microsoft.com/office/drawing/2014/main" id="{9CA4C7FA-6824-49F8-AA6F-3424C67C3F3E}"/>
              </a:ext>
            </a:extLst>
          </p:cNvPr>
          <p:cNvPicPr>
            <a:picLocks noGrp="1" noChangeAspect="1"/>
          </p:cNvPicPr>
          <p:nvPr>
            <p:ph idx="1"/>
          </p:nvPr>
        </p:nvPicPr>
        <p:blipFill rotWithShape="1">
          <a:blip r:embed="rId4"/>
          <a:srcRect r="3445"/>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3" name="Freeform: Shape 12">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8FE868-2C9B-4455-B0C7-07CB160B9E70}"/>
              </a:ext>
            </a:extLst>
          </p:cNvPr>
          <p:cNvSpPr>
            <a:spLocks noGrp="1"/>
          </p:cNvSpPr>
          <p:nvPr>
            <p:ph type="title"/>
          </p:nvPr>
        </p:nvSpPr>
        <p:spPr>
          <a:xfrm>
            <a:off x="448056" y="681038"/>
            <a:ext cx="2804504" cy="1325563"/>
          </a:xfrm>
        </p:spPr>
        <p:txBody>
          <a:bodyPr vert="horz" lIns="91440" tIns="45720" rIns="91440" bIns="45720" rtlCol="0" anchor="ctr">
            <a:normAutofit/>
          </a:bodyPr>
          <a:lstStyle/>
          <a:p>
            <a:r>
              <a:rPr lang="en-US" sz="3600" b="1">
                <a:solidFill>
                  <a:schemeClr val="accent1"/>
                </a:solidFill>
              </a:rPr>
              <a:t>SAFETY FIRST! </a:t>
            </a:r>
            <a:endParaRPr lang="en-US" sz="3600" b="1" kern="1200">
              <a:solidFill>
                <a:schemeClr val="accent1"/>
              </a:solidFill>
              <a:latin typeface="+mj-lt"/>
              <a:ea typeface="+mj-ea"/>
              <a:cs typeface="+mj-cs"/>
            </a:endParaRPr>
          </a:p>
        </p:txBody>
      </p:sp>
      <p:sp>
        <p:nvSpPr>
          <p:cNvPr id="17" name="Rectangle 16">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56A1CD2B-18F6-4F75-8217-8428BF08FB63}"/>
              </a:ext>
            </a:extLst>
          </p:cNvPr>
          <p:cNvSpPr>
            <a:spLocks noGrp="1"/>
          </p:cNvSpPr>
          <p:nvPr>
            <p:ph type="body" sz="half" idx="2"/>
          </p:nvPr>
        </p:nvSpPr>
        <p:spPr>
          <a:xfrm>
            <a:off x="448056" y="2258171"/>
            <a:ext cx="2804504" cy="3918792"/>
          </a:xfrm>
        </p:spPr>
        <p:txBody>
          <a:bodyPr vert="horz" lIns="91440" tIns="45720" rIns="91440" bIns="45720" rtlCol="0">
            <a:normAutofit/>
          </a:bodyPr>
          <a:lstStyle/>
          <a:p>
            <a:pPr indent="-228600">
              <a:buFont typeface="Arial" panose="020B0604020202020204" pitchFamily="34" charset="0"/>
              <a:buChar char="•"/>
            </a:pPr>
            <a:endParaRPr lang="en-US" sz="1800"/>
          </a:p>
        </p:txBody>
      </p:sp>
      <p:pic>
        <p:nvPicPr>
          <p:cNvPr id="7" name="Picture 7" descr="A hand holding an object in his hand&#10;&#10;Description automatically generated">
            <a:extLst>
              <a:ext uri="{FF2B5EF4-FFF2-40B4-BE49-F238E27FC236}">
                <a16:creationId xmlns:a16="http://schemas.microsoft.com/office/drawing/2014/main" id="{44D15617-6041-42BA-9797-A26D33D74F5B}"/>
              </a:ext>
            </a:extLst>
          </p:cNvPr>
          <p:cNvPicPr>
            <a:picLocks noChangeAspect="1"/>
          </p:cNvPicPr>
          <p:nvPr/>
        </p:nvPicPr>
        <p:blipFill>
          <a:blip r:embed="rId5"/>
          <a:stretch>
            <a:fillRect/>
          </a:stretch>
        </p:blipFill>
        <p:spPr>
          <a:xfrm>
            <a:off x="540589" y="2146540"/>
            <a:ext cx="2728823" cy="3902015"/>
          </a:xfrm>
          <a:prstGeom prst="rect">
            <a:avLst/>
          </a:prstGeom>
        </p:spPr>
      </p:pic>
    </p:spTree>
    <p:extLst>
      <p:ext uri="{BB962C8B-B14F-4D97-AF65-F5344CB8AC3E}">
        <p14:creationId xmlns:p14="http://schemas.microsoft.com/office/powerpoint/2010/main" val="2495207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A picture containing person, outdoor, holding, young&#10;&#10;Description automatically generated">
            <a:extLst>
              <a:ext uri="{FF2B5EF4-FFF2-40B4-BE49-F238E27FC236}">
                <a16:creationId xmlns:a16="http://schemas.microsoft.com/office/drawing/2014/main" id="{E97315DC-1510-4169-9CAA-B2C96068D251}"/>
              </a:ext>
            </a:extLst>
          </p:cNvPr>
          <p:cNvPicPr>
            <a:picLocks noGrp="1" noChangeAspect="1"/>
          </p:cNvPicPr>
          <p:nvPr>
            <p:ph sz="half" idx="1"/>
          </p:nvPr>
        </p:nvPicPr>
        <p:blipFill rotWithShape="1">
          <a:blip r:embed="rId3">
            <a:duotone>
              <a:prstClr val="black"/>
              <a:schemeClr val="tx2">
                <a:tint val="45000"/>
                <a:satMod val="400000"/>
              </a:schemeClr>
            </a:duotone>
            <a:alphaModFix amt="35000"/>
          </a:blip>
          <a:srcRect l="6265" r="868" b="-1"/>
          <a:stretch/>
        </p:blipFill>
        <p:spPr>
          <a:xfrm>
            <a:off x="-19" y="10"/>
            <a:ext cx="12188952" cy="6857990"/>
          </a:xfrm>
          <a:prstGeom prst="rect">
            <a:avLst/>
          </a:prstGeom>
        </p:spPr>
      </p:pic>
      <p:sp>
        <p:nvSpPr>
          <p:cNvPr id="2" name="Title 1">
            <a:extLst>
              <a:ext uri="{FF2B5EF4-FFF2-40B4-BE49-F238E27FC236}">
                <a16:creationId xmlns:a16="http://schemas.microsoft.com/office/drawing/2014/main" id="{3DCF9F15-4844-4DA1-93D1-F9E5A833E8B2}"/>
              </a:ext>
            </a:extLst>
          </p:cNvPr>
          <p:cNvSpPr>
            <a:spLocks noGrp="1"/>
          </p:cNvSpPr>
          <p:nvPr>
            <p:ph type="title"/>
          </p:nvPr>
        </p:nvSpPr>
        <p:spPr>
          <a:xfrm>
            <a:off x="6053668" y="803325"/>
            <a:ext cx="5314536" cy="1325563"/>
          </a:xfrm>
        </p:spPr>
        <p:txBody>
          <a:bodyPr vert="horz" lIns="91440" tIns="45720" rIns="91440" bIns="45720" rtlCol="0" anchor="ctr">
            <a:normAutofit/>
          </a:bodyPr>
          <a:lstStyle/>
          <a:p>
            <a:r>
              <a:rPr lang="en-US" kern="1200">
                <a:solidFill>
                  <a:schemeClr val="tx1"/>
                </a:solidFill>
                <a:latin typeface="+mj-lt"/>
                <a:ea typeface="+mj-ea"/>
                <a:cs typeface="+mj-cs"/>
              </a:rPr>
              <a:t>WATER BOTTLES</a:t>
            </a:r>
          </a:p>
        </p:txBody>
      </p:sp>
      <p:sp>
        <p:nvSpPr>
          <p:cNvPr id="38" name="Freeform: Shape 3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3" descr="A picture containing person, outdoor, holding, baseball&#10;&#10;Description automatically generated">
            <a:extLst>
              <a:ext uri="{FF2B5EF4-FFF2-40B4-BE49-F238E27FC236}">
                <a16:creationId xmlns:a16="http://schemas.microsoft.com/office/drawing/2014/main" id="{0A00AA4A-050D-4B98-BCA0-A6A3230F9C11}"/>
              </a:ext>
            </a:extLst>
          </p:cNvPr>
          <p:cNvPicPr>
            <a:picLocks noChangeAspect="1"/>
          </p:cNvPicPr>
          <p:nvPr/>
        </p:nvPicPr>
        <p:blipFill rotWithShape="1">
          <a:blip r:embed="rId4"/>
          <a:srcRect l="25730" r="4770" b="1"/>
          <a:stretch/>
        </p:blipFill>
        <p:spPr>
          <a:xfrm>
            <a:off x="-2315" y="-2"/>
            <a:ext cx="5441859" cy="5654940"/>
          </a:xfrm>
          <a:custGeom>
            <a:avLst/>
            <a:gdLst/>
            <a:ahLst/>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graphicFrame>
        <p:nvGraphicFramePr>
          <p:cNvPr id="6" name="Diagram 6">
            <a:extLst>
              <a:ext uri="{FF2B5EF4-FFF2-40B4-BE49-F238E27FC236}">
                <a16:creationId xmlns:a16="http://schemas.microsoft.com/office/drawing/2014/main" id="{922FA9E3-6287-4F84-AD21-ECB82B056AC7}"/>
              </a:ext>
            </a:extLst>
          </p:cNvPr>
          <p:cNvGraphicFramePr>
            <a:graphicFrameLocks noGrp="1"/>
          </p:cNvGraphicFramePr>
          <p:nvPr>
            <p:ph sz="half" idx="2"/>
            <p:extLst>
              <p:ext uri="{D42A27DB-BD31-4B8C-83A1-F6EECF244321}">
                <p14:modId xmlns:p14="http://schemas.microsoft.com/office/powerpoint/2010/main" val="2925310799"/>
              </p:ext>
            </p:extLst>
          </p:nvPr>
        </p:nvGraphicFramePr>
        <p:xfrm>
          <a:off x="6053667" y="2279018"/>
          <a:ext cx="5314543" cy="33759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8683846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2118</Words>
  <Application>Microsoft Office PowerPoint</Application>
  <PresentationFormat>Widescreen</PresentationFormat>
  <Paragraphs>302</Paragraphs>
  <Slides>59</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AbcTeacher</vt:lpstr>
      <vt:lpstr>Arial</vt:lpstr>
      <vt:lpstr>Arial,Sans-Serif</vt:lpstr>
      <vt:lpstr>Bookman Old Style</vt:lpstr>
      <vt:lpstr>Calibri</vt:lpstr>
      <vt:lpstr>Calibri Light</vt:lpstr>
      <vt:lpstr>Comic Sans MS</vt:lpstr>
      <vt:lpstr>Segoe UI</vt:lpstr>
      <vt:lpstr>office theme</vt:lpstr>
      <vt:lpstr>PowerPoint Presentation</vt:lpstr>
      <vt:lpstr>PowerPoint Presentation</vt:lpstr>
      <vt:lpstr>BridgePrep Academy Leadership Team</vt:lpstr>
      <vt:lpstr>2020-2021 Faculty</vt:lpstr>
      <vt:lpstr>2020–2021 Staff</vt:lpstr>
      <vt:lpstr> Keys to Our Success</vt:lpstr>
      <vt:lpstr>SAFETY IS OUR  #1 PRIORITY  AT BRIDGEPREP ACADEMY </vt:lpstr>
      <vt:lpstr>SAFETY FIRST! </vt:lpstr>
      <vt:lpstr>WATER BOTTLES</vt:lpstr>
      <vt:lpstr>Health  Awareness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SHOWER DAILY AND WASH UNIFORMS/CLOTHING DAILY   </vt:lpstr>
      <vt:lpstr>BridgePrep UNIFORMS On Zoom (eLearning) In Classrooms (F2F)</vt:lpstr>
      <vt:lpstr>PowerPoint Presentation</vt:lpstr>
      <vt:lpstr> Middle School Lead Day- Our Student Leaders are Celebrated   </vt:lpstr>
      <vt:lpstr>MASKS ARE MANDATORY </vt:lpstr>
      <vt:lpstr>Spirit Shirts:   ONLINE STORE Visit Bridgepreptampa.com</vt:lpstr>
      <vt:lpstr>AGENDAS/PLANNERS   Mandatory For      ALL Grades </vt:lpstr>
      <vt:lpstr>COMMUNICATION IS KEY</vt:lpstr>
      <vt:lpstr>BridgePrepTampa.com REMOTE CLASS  INFORMATION</vt:lpstr>
      <vt:lpstr>PowerPoint Presentation</vt:lpstr>
      <vt:lpstr>Edsby    </vt:lpstr>
      <vt:lpstr>PowerPoint Presentation</vt:lpstr>
      <vt:lpstr>eLearning / Remote</vt:lpstr>
      <vt:lpstr>Returning to School Building</vt:lpstr>
      <vt:lpstr>RETURNING: TEMPERATURE CHECKS THROUGOUT DAY</vt:lpstr>
      <vt:lpstr>PowerPoint Presentation</vt:lpstr>
      <vt:lpstr>BPA Basics</vt:lpstr>
      <vt:lpstr>SOCIAL EMOTIONAL LEARNING: FRAMEWORKS</vt:lpstr>
      <vt:lpstr>PowerPoint Presentation</vt:lpstr>
      <vt:lpstr>HOMEWORK</vt:lpstr>
      <vt:lpstr>HOMEWORK</vt:lpstr>
      <vt:lpstr>PowerPoint Presentation</vt:lpstr>
      <vt:lpstr>ATTENDANCE  AND PUNCTUALITY IS MANDATORY</vt:lpstr>
      <vt:lpstr>Absenteeism Policy</vt:lpstr>
      <vt:lpstr>TARDY POLICY</vt:lpstr>
      <vt:lpstr>LUNCH PROGRAM</vt:lpstr>
      <vt:lpstr>PowerPoint Presentation</vt:lpstr>
      <vt:lpstr>PowerPoint Presentation</vt:lpstr>
      <vt:lpstr>PowerPoint Presentation</vt:lpstr>
      <vt:lpstr>Dismissal Process</vt:lpstr>
      <vt:lpstr>CAR CIRCLE</vt:lpstr>
      <vt:lpstr>PowerPoint Presentation</vt:lpstr>
      <vt:lpstr>Questions?  Please type in the chat. </vt:lpstr>
      <vt:lpstr>MEET YOUR BPA TEACHERS!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Mizzi (AP WONDER)</dc:creator>
  <cp:lastModifiedBy>Suzanne</cp:lastModifiedBy>
  <cp:revision>4</cp:revision>
  <dcterms:created xsi:type="dcterms:W3CDTF">2013-07-15T20:26:40Z</dcterms:created>
  <dcterms:modified xsi:type="dcterms:W3CDTF">2020-08-23T14:30:14Z</dcterms:modified>
</cp:coreProperties>
</file>